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4"/>
  </p:notesMasterIdLst>
  <p:handoutMasterIdLst>
    <p:handoutMasterId r:id="rId75"/>
  </p:handoutMasterIdLst>
  <p:sldIdLst>
    <p:sldId id="257" r:id="rId2"/>
    <p:sldId id="390" r:id="rId3"/>
    <p:sldId id="391" r:id="rId4"/>
    <p:sldId id="580" r:id="rId5"/>
    <p:sldId id="342" r:id="rId6"/>
    <p:sldId id="492" r:id="rId7"/>
    <p:sldId id="555" r:id="rId8"/>
    <p:sldId id="619" r:id="rId9"/>
    <p:sldId id="620" r:id="rId10"/>
    <p:sldId id="669" r:id="rId11"/>
    <p:sldId id="719" r:id="rId12"/>
    <p:sldId id="621" r:id="rId13"/>
    <p:sldId id="720" r:id="rId14"/>
    <p:sldId id="721" r:id="rId15"/>
    <p:sldId id="722" r:id="rId16"/>
    <p:sldId id="728" r:id="rId17"/>
    <p:sldId id="622" r:id="rId18"/>
    <p:sldId id="723" r:id="rId19"/>
    <p:sldId id="677" r:id="rId20"/>
    <p:sldId id="724" r:id="rId21"/>
    <p:sldId id="725" r:id="rId22"/>
    <p:sldId id="726" r:id="rId23"/>
    <p:sldId id="681" r:id="rId24"/>
    <p:sldId id="727" r:id="rId25"/>
    <p:sldId id="683" r:id="rId26"/>
    <p:sldId id="729" r:id="rId27"/>
    <p:sldId id="730" r:id="rId28"/>
    <p:sldId id="731" r:id="rId29"/>
    <p:sldId id="732" r:id="rId30"/>
    <p:sldId id="733" r:id="rId31"/>
    <p:sldId id="734" r:id="rId32"/>
    <p:sldId id="735" r:id="rId33"/>
    <p:sldId id="690" r:id="rId34"/>
    <p:sldId id="691" r:id="rId35"/>
    <p:sldId id="692" r:id="rId36"/>
    <p:sldId id="737" r:id="rId37"/>
    <p:sldId id="693" r:id="rId38"/>
    <p:sldId id="738" r:id="rId39"/>
    <p:sldId id="739" r:id="rId40"/>
    <p:sldId id="696" r:id="rId41"/>
    <p:sldId id="740" r:id="rId42"/>
    <p:sldId id="741" r:id="rId43"/>
    <p:sldId id="742" r:id="rId44"/>
    <p:sldId id="743" r:id="rId45"/>
    <p:sldId id="744" r:id="rId46"/>
    <p:sldId id="769" r:id="rId47"/>
    <p:sldId id="745" r:id="rId48"/>
    <p:sldId id="746" r:id="rId49"/>
    <p:sldId id="703" r:id="rId50"/>
    <p:sldId id="747" r:id="rId51"/>
    <p:sldId id="748" r:id="rId52"/>
    <p:sldId id="749" r:id="rId53"/>
    <p:sldId id="750" r:id="rId54"/>
    <p:sldId id="751" r:id="rId55"/>
    <p:sldId id="752" r:id="rId56"/>
    <p:sldId id="753" r:id="rId57"/>
    <p:sldId id="754" r:id="rId58"/>
    <p:sldId id="755" r:id="rId59"/>
    <p:sldId id="756" r:id="rId60"/>
    <p:sldId id="710" r:id="rId61"/>
    <p:sldId id="757" r:id="rId62"/>
    <p:sldId id="758" r:id="rId63"/>
    <p:sldId id="759" r:id="rId64"/>
    <p:sldId id="760" r:id="rId65"/>
    <p:sldId id="761" r:id="rId66"/>
    <p:sldId id="762" r:id="rId67"/>
    <p:sldId id="763" r:id="rId68"/>
    <p:sldId id="764" r:id="rId69"/>
    <p:sldId id="765" r:id="rId70"/>
    <p:sldId id="766" r:id="rId71"/>
    <p:sldId id="767" r:id="rId72"/>
    <p:sldId id="768" r:id="rId7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SzPct val="80000"/>
      <a:buFont typeface="Wingdings" pitchFamily="2" charset="2"/>
      <a:buChar char="Ø"/>
      <a:defRPr sz="28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SzPct val="80000"/>
      <a:buFont typeface="Wingdings" pitchFamily="2" charset="2"/>
      <a:buChar char="Ø"/>
      <a:defRPr sz="28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SzPct val="80000"/>
      <a:buFont typeface="Wingdings" pitchFamily="2" charset="2"/>
      <a:buChar char="Ø"/>
      <a:defRPr sz="28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SzPct val="80000"/>
      <a:buFont typeface="Wingdings" pitchFamily="2" charset="2"/>
      <a:buChar char="Ø"/>
      <a:defRPr sz="28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SzPct val="80000"/>
      <a:buFont typeface="Wingdings" pitchFamily="2" charset="2"/>
      <a:buChar char="Ø"/>
      <a:defRPr sz="2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DDDDDD"/>
    <a:srgbClr val="990000"/>
    <a:srgbClr val="993300"/>
    <a:srgbClr val="71432F"/>
    <a:srgbClr val="003366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6106" autoAdjust="0"/>
    <p:restoredTop sz="94660"/>
  </p:normalViewPr>
  <p:slideViewPr>
    <p:cSldViewPr>
      <p:cViewPr>
        <p:scale>
          <a:sx n="59" d="100"/>
          <a:sy n="59" d="100"/>
        </p:scale>
        <p:origin x="-2136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B0C98F47-1279-4436-B583-CCB73075FE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61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AD96889D-960D-407C-B753-269898C25A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94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553333-5484-4850-8CAE-FBA1E1A787A4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CB4359-6C3C-4057-BC37-FAAD0880E18F}" type="slidenum">
              <a:rPr lang="en-US"/>
              <a:pPr/>
              <a:t>10</a:t>
            </a:fld>
            <a:endParaRPr lang="en-US"/>
          </a:p>
        </p:txBody>
      </p:sp>
      <p:sp>
        <p:nvSpPr>
          <p:cNvPr id="80384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DA053-BFB7-4BF7-A567-7BAD91A05EFE}" type="slidenum">
              <a:rPr lang="en-US"/>
              <a:pPr/>
              <a:t>11</a:t>
            </a:fld>
            <a:endParaRPr lang="en-US"/>
          </a:p>
        </p:txBody>
      </p:sp>
      <p:sp>
        <p:nvSpPr>
          <p:cNvPr id="906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11AD2-5EB7-4DC9-82D0-6EB1CE9BC4D7}" type="slidenum">
              <a:rPr lang="en-US"/>
              <a:pPr/>
              <a:t>12</a:t>
            </a:fld>
            <a:endParaRPr lang="en-US"/>
          </a:p>
        </p:txBody>
      </p:sp>
      <p:sp>
        <p:nvSpPr>
          <p:cNvPr id="69427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648BEA-A4BA-498A-B392-964501A39EFF}" type="slidenum">
              <a:rPr lang="en-US"/>
              <a:pPr/>
              <a:t>13</a:t>
            </a:fld>
            <a:endParaRPr lang="en-US"/>
          </a:p>
        </p:txBody>
      </p:sp>
      <p:sp>
        <p:nvSpPr>
          <p:cNvPr id="908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2F0764-4F9C-49C7-9C77-E812BB59DEC2}" type="slidenum">
              <a:rPr lang="en-US"/>
              <a:pPr/>
              <a:t>14</a:t>
            </a:fld>
            <a:endParaRPr lang="en-US"/>
          </a:p>
        </p:txBody>
      </p:sp>
      <p:sp>
        <p:nvSpPr>
          <p:cNvPr id="91033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F3C6F-567C-44B4-870F-5401F15B18E7}" type="slidenum">
              <a:rPr lang="en-US"/>
              <a:pPr/>
              <a:t>15</a:t>
            </a:fld>
            <a:endParaRPr lang="en-US"/>
          </a:p>
        </p:txBody>
      </p:sp>
      <p:sp>
        <p:nvSpPr>
          <p:cNvPr id="91238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6785E-ACDF-4A54-BA0C-1D465CA57F3B}" type="slidenum">
              <a:rPr lang="en-US"/>
              <a:pPr/>
              <a:t>16</a:t>
            </a:fld>
            <a:endParaRPr lang="en-US"/>
          </a:p>
        </p:txBody>
      </p:sp>
      <p:sp>
        <p:nvSpPr>
          <p:cNvPr id="924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49504-3F82-4F9B-BCA1-3EF2CB9B0E2B}" type="slidenum">
              <a:rPr lang="en-US"/>
              <a:pPr/>
              <a:t>17</a:t>
            </a:fld>
            <a:endParaRPr lang="en-US"/>
          </a:p>
        </p:txBody>
      </p:sp>
      <p:sp>
        <p:nvSpPr>
          <p:cNvPr id="69632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DE7146-5753-4D17-91A7-95C3BB9E0BD0}" type="slidenum">
              <a:rPr lang="en-US"/>
              <a:pPr/>
              <a:t>18</a:t>
            </a:fld>
            <a:endParaRPr lang="en-US"/>
          </a:p>
        </p:txBody>
      </p:sp>
      <p:sp>
        <p:nvSpPr>
          <p:cNvPr id="91443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F41DC-79EA-4C9C-831B-108429FAB3E9}" type="slidenum">
              <a:rPr lang="en-US"/>
              <a:pPr/>
              <a:t>19</a:t>
            </a:fld>
            <a:endParaRPr lang="en-US"/>
          </a:p>
        </p:txBody>
      </p:sp>
      <p:sp>
        <p:nvSpPr>
          <p:cNvPr id="82022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1E76A-5C59-4D20-AC80-96B1E681E8C3}" type="slidenum">
              <a:rPr lang="en-US"/>
              <a:pPr/>
              <a:t>2</a:t>
            </a:fld>
            <a:endParaRPr lang="en-US"/>
          </a:p>
        </p:txBody>
      </p:sp>
      <p:sp>
        <p:nvSpPr>
          <p:cNvPr id="212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4ADC91-FDB0-48E1-855C-83383974DD42}" type="slidenum">
              <a:rPr lang="en-US"/>
              <a:pPr/>
              <a:t>20</a:t>
            </a:fld>
            <a:endParaRPr lang="en-US"/>
          </a:p>
        </p:txBody>
      </p:sp>
      <p:sp>
        <p:nvSpPr>
          <p:cNvPr id="91648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42B27-CB72-4017-82AE-197C2C1E9DF1}" type="slidenum">
              <a:rPr lang="en-US"/>
              <a:pPr/>
              <a:t>21</a:t>
            </a:fld>
            <a:endParaRPr lang="en-US"/>
          </a:p>
        </p:txBody>
      </p:sp>
      <p:sp>
        <p:nvSpPr>
          <p:cNvPr id="91853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9C523-998D-4755-820B-9680046177CC}" type="slidenum">
              <a:rPr lang="en-US"/>
              <a:pPr/>
              <a:t>22</a:t>
            </a:fld>
            <a:endParaRPr lang="en-US"/>
          </a:p>
        </p:txBody>
      </p:sp>
      <p:sp>
        <p:nvSpPr>
          <p:cNvPr id="92057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13834-CE39-47EC-AE96-B087B2C812E2}" type="slidenum">
              <a:rPr lang="en-US"/>
              <a:pPr/>
              <a:t>23</a:t>
            </a:fld>
            <a:endParaRPr lang="en-US"/>
          </a:p>
        </p:txBody>
      </p:sp>
      <p:sp>
        <p:nvSpPr>
          <p:cNvPr id="82841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E3C54-559B-4E61-8F0B-F735DCDCEEDB}" type="slidenum">
              <a:rPr lang="en-US"/>
              <a:pPr/>
              <a:t>24</a:t>
            </a:fld>
            <a:endParaRPr lang="en-US"/>
          </a:p>
        </p:txBody>
      </p:sp>
      <p:sp>
        <p:nvSpPr>
          <p:cNvPr id="92262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65069-84D2-4C3C-9B94-AC38920948E7}" type="slidenum">
              <a:rPr lang="en-US"/>
              <a:pPr/>
              <a:t>25</a:t>
            </a:fld>
            <a:endParaRPr lang="en-US"/>
          </a:p>
        </p:txBody>
      </p:sp>
      <p:sp>
        <p:nvSpPr>
          <p:cNvPr id="83251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3E26A-6104-42CA-87B0-0AB26C4FCAE0}" type="slidenum">
              <a:rPr lang="en-US"/>
              <a:pPr/>
              <a:t>26</a:t>
            </a:fld>
            <a:endParaRPr lang="en-US"/>
          </a:p>
        </p:txBody>
      </p:sp>
      <p:sp>
        <p:nvSpPr>
          <p:cNvPr id="926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35DDF-5E93-4D8E-8962-D017D66664E6}" type="slidenum">
              <a:rPr lang="en-US"/>
              <a:pPr/>
              <a:t>27</a:t>
            </a:fld>
            <a:endParaRPr lang="en-US"/>
          </a:p>
        </p:txBody>
      </p:sp>
      <p:sp>
        <p:nvSpPr>
          <p:cNvPr id="92877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56F7B-AB08-47E9-B7F6-E8C41240843D}" type="slidenum">
              <a:rPr lang="en-US"/>
              <a:pPr/>
              <a:t>28</a:t>
            </a:fld>
            <a:endParaRPr lang="en-US"/>
          </a:p>
        </p:txBody>
      </p:sp>
      <p:sp>
        <p:nvSpPr>
          <p:cNvPr id="93081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1D45D-36E1-4A3C-B9CA-06D5BDFA0965}" type="slidenum">
              <a:rPr lang="en-US"/>
              <a:pPr/>
              <a:t>29</a:t>
            </a:fld>
            <a:endParaRPr lang="en-US"/>
          </a:p>
        </p:txBody>
      </p:sp>
      <p:sp>
        <p:nvSpPr>
          <p:cNvPr id="93286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C981E-DE2C-4B37-8A34-7A58FE8C2ACE}" type="slidenum">
              <a:rPr lang="en-US"/>
              <a:pPr/>
              <a:t>3</a:t>
            </a:fld>
            <a:endParaRPr lang="en-US"/>
          </a:p>
        </p:txBody>
      </p:sp>
      <p:sp>
        <p:nvSpPr>
          <p:cNvPr id="214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FE2C4-DF5C-4D72-A207-1F70103349D2}" type="slidenum">
              <a:rPr lang="en-US"/>
              <a:pPr/>
              <a:t>30</a:t>
            </a:fld>
            <a:endParaRPr lang="en-US"/>
          </a:p>
        </p:txBody>
      </p:sp>
      <p:sp>
        <p:nvSpPr>
          <p:cNvPr id="93491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0B0A4-3DC2-4F50-88FD-1F9DF32B07E1}" type="slidenum">
              <a:rPr lang="en-US"/>
              <a:pPr/>
              <a:t>31</a:t>
            </a:fld>
            <a:endParaRPr lang="en-US"/>
          </a:p>
        </p:txBody>
      </p:sp>
      <p:sp>
        <p:nvSpPr>
          <p:cNvPr id="93696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18921-C557-4C51-B5B9-A548562D5F6A}" type="slidenum">
              <a:rPr lang="en-US"/>
              <a:pPr/>
              <a:t>32</a:t>
            </a:fld>
            <a:endParaRPr lang="en-US"/>
          </a:p>
        </p:txBody>
      </p:sp>
      <p:sp>
        <p:nvSpPr>
          <p:cNvPr id="93901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01670-40EF-4CAB-9397-7CAAB2420A9A}" type="slidenum">
              <a:rPr lang="en-US"/>
              <a:pPr/>
              <a:t>33</a:t>
            </a:fld>
            <a:endParaRPr lang="en-US"/>
          </a:p>
        </p:txBody>
      </p:sp>
      <p:sp>
        <p:nvSpPr>
          <p:cNvPr id="84685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12F5B2-89A0-4E44-A821-6D781BCD9036}" type="slidenum">
              <a:rPr lang="en-US"/>
              <a:pPr/>
              <a:t>34</a:t>
            </a:fld>
            <a:endParaRPr lang="en-US"/>
          </a:p>
        </p:txBody>
      </p:sp>
      <p:sp>
        <p:nvSpPr>
          <p:cNvPr id="84889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55CC16-15FB-4DD3-8959-9C6DB7A61E2D}" type="slidenum">
              <a:rPr lang="en-US"/>
              <a:pPr/>
              <a:t>35</a:t>
            </a:fld>
            <a:endParaRPr lang="en-US"/>
          </a:p>
        </p:txBody>
      </p:sp>
      <p:sp>
        <p:nvSpPr>
          <p:cNvPr id="85094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695CE2-BFB8-4851-BDB4-617B5A9B517A}" type="slidenum">
              <a:rPr lang="en-US"/>
              <a:pPr/>
              <a:t>36</a:t>
            </a:fld>
            <a:endParaRPr lang="en-US"/>
          </a:p>
        </p:txBody>
      </p:sp>
      <p:sp>
        <p:nvSpPr>
          <p:cNvPr id="946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B52C8-EE78-469C-AD68-34EDE603EE80}" type="slidenum">
              <a:rPr lang="en-US"/>
              <a:pPr/>
              <a:t>37</a:t>
            </a:fld>
            <a:endParaRPr lang="en-US"/>
          </a:p>
        </p:txBody>
      </p:sp>
      <p:sp>
        <p:nvSpPr>
          <p:cNvPr id="85299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29A7E-5873-4BE1-9447-94C1C15BCD97}" type="slidenum">
              <a:rPr lang="en-US"/>
              <a:pPr/>
              <a:t>38</a:t>
            </a:fld>
            <a:endParaRPr lang="en-US"/>
          </a:p>
        </p:txBody>
      </p:sp>
      <p:sp>
        <p:nvSpPr>
          <p:cNvPr id="94822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FFEB1-24CC-45B3-9DEB-B84B3E35ADE8}" type="slidenum">
              <a:rPr lang="en-US"/>
              <a:pPr/>
              <a:t>39</a:t>
            </a:fld>
            <a:endParaRPr lang="en-US"/>
          </a:p>
        </p:txBody>
      </p:sp>
      <p:sp>
        <p:nvSpPr>
          <p:cNvPr id="95027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85934B-B280-4439-8E30-3BF45D665369}" type="slidenum">
              <a:rPr lang="en-US"/>
              <a:pPr/>
              <a:t>4</a:t>
            </a:fld>
            <a:endParaRPr lang="en-US"/>
          </a:p>
        </p:txBody>
      </p:sp>
      <p:sp>
        <p:nvSpPr>
          <p:cNvPr id="610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A78D4-BB27-46CC-8882-DF5EE5D42F74}" type="slidenum">
              <a:rPr lang="en-US"/>
              <a:pPr/>
              <a:t>40</a:t>
            </a:fld>
            <a:endParaRPr lang="en-US"/>
          </a:p>
        </p:txBody>
      </p:sp>
      <p:sp>
        <p:nvSpPr>
          <p:cNvPr id="85913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46A23-A5EE-4B56-A708-8A7894D877E6}" type="slidenum">
              <a:rPr lang="en-US"/>
              <a:pPr/>
              <a:t>41</a:t>
            </a:fld>
            <a:endParaRPr lang="en-US"/>
          </a:p>
        </p:txBody>
      </p:sp>
      <p:sp>
        <p:nvSpPr>
          <p:cNvPr id="95232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D7949-5661-42FD-9CCD-FC8B99F9FB8A}" type="slidenum">
              <a:rPr lang="en-US"/>
              <a:pPr/>
              <a:t>42</a:t>
            </a:fld>
            <a:endParaRPr lang="en-US"/>
          </a:p>
        </p:txBody>
      </p:sp>
      <p:sp>
        <p:nvSpPr>
          <p:cNvPr id="95437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290E8-58DF-4F3F-B753-1D9D24235C61}" type="slidenum">
              <a:rPr lang="en-US"/>
              <a:pPr/>
              <a:t>43</a:t>
            </a:fld>
            <a:endParaRPr lang="en-US"/>
          </a:p>
        </p:txBody>
      </p:sp>
      <p:sp>
        <p:nvSpPr>
          <p:cNvPr id="95641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4C10F3-94F0-42D8-B523-853B50E0805E}" type="slidenum">
              <a:rPr lang="en-US"/>
              <a:pPr/>
              <a:t>44</a:t>
            </a:fld>
            <a:endParaRPr lang="en-US"/>
          </a:p>
        </p:txBody>
      </p:sp>
      <p:sp>
        <p:nvSpPr>
          <p:cNvPr id="95846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B0C44-5AFE-4E31-AF89-52B1AF2AC5B1}" type="slidenum">
              <a:rPr lang="en-US"/>
              <a:pPr/>
              <a:t>45</a:t>
            </a:fld>
            <a:endParaRPr lang="en-US"/>
          </a:p>
        </p:txBody>
      </p:sp>
      <p:sp>
        <p:nvSpPr>
          <p:cNvPr id="96051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5C80F4-555C-4AAA-B716-4A3029496973}" type="slidenum">
              <a:rPr lang="en-US"/>
              <a:pPr/>
              <a:t>47</a:t>
            </a:fld>
            <a:endParaRPr lang="en-US"/>
          </a:p>
        </p:txBody>
      </p:sp>
      <p:sp>
        <p:nvSpPr>
          <p:cNvPr id="962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352CFF-A3E5-4DCF-A041-487F938AB303}" type="slidenum">
              <a:rPr lang="en-US"/>
              <a:pPr/>
              <a:t>48</a:t>
            </a:fld>
            <a:endParaRPr lang="en-US"/>
          </a:p>
        </p:txBody>
      </p:sp>
      <p:sp>
        <p:nvSpPr>
          <p:cNvPr id="96461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A1613-0E26-41BF-8337-93EF50EFD716}" type="slidenum">
              <a:rPr lang="en-US"/>
              <a:pPr/>
              <a:t>49</a:t>
            </a:fld>
            <a:endParaRPr lang="en-US"/>
          </a:p>
        </p:txBody>
      </p:sp>
      <p:sp>
        <p:nvSpPr>
          <p:cNvPr id="87347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6F061C-1B6C-4FA5-975B-7EDC6A54143F}" type="slidenum">
              <a:rPr lang="en-US"/>
              <a:pPr/>
              <a:t>50</a:t>
            </a:fld>
            <a:endParaRPr lang="en-US"/>
          </a:p>
        </p:txBody>
      </p:sp>
      <p:sp>
        <p:nvSpPr>
          <p:cNvPr id="96665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AD6D2B-564B-48FE-8DB7-F8078007AFB8}" type="slidenum">
              <a:rPr lang="en-US"/>
              <a:pPr/>
              <a:t>5</a:t>
            </a:fld>
            <a:endParaRPr lang="en-US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37793C-6A0C-4B9A-9C18-02D62237941F}" type="slidenum">
              <a:rPr lang="en-US"/>
              <a:pPr/>
              <a:t>51</a:t>
            </a:fld>
            <a:endParaRPr lang="en-US"/>
          </a:p>
        </p:txBody>
      </p:sp>
      <p:sp>
        <p:nvSpPr>
          <p:cNvPr id="96870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BBF03-708A-4F98-89A0-E94FE2D67F8A}" type="slidenum">
              <a:rPr lang="en-US"/>
              <a:pPr/>
              <a:t>52</a:t>
            </a:fld>
            <a:endParaRPr lang="en-US"/>
          </a:p>
        </p:txBody>
      </p:sp>
      <p:sp>
        <p:nvSpPr>
          <p:cNvPr id="97075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140FE7-17C1-4E33-ADBF-B5E77C51FE9C}" type="slidenum">
              <a:rPr lang="en-US"/>
              <a:pPr/>
              <a:t>53</a:t>
            </a:fld>
            <a:endParaRPr lang="en-US"/>
          </a:p>
        </p:txBody>
      </p:sp>
      <p:sp>
        <p:nvSpPr>
          <p:cNvPr id="97280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FC62C6-B9E8-47A6-BBE5-53ABBE446B46}" type="slidenum">
              <a:rPr lang="en-US"/>
              <a:pPr/>
              <a:t>54</a:t>
            </a:fld>
            <a:endParaRPr lang="en-US"/>
          </a:p>
        </p:txBody>
      </p:sp>
      <p:sp>
        <p:nvSpPr>
          <p:cNvPr id="974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40F48-122F-4B08-B110-40A68F8B18FB}" type="slidenum">
              <a:rPr lang="en-US"/>
              <a:pPr/>
              <a:t>55</a:t>
            </a:fld>
            <a:endParaRPr lang="en-US"/>
          </a:p>
        </p:txBody>
      </p:sp>
      <p:sp>
        <p:nvSpPr>
          <p:cNvPr id="97689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E65D0-DBE2-440F-B303-6420AEE6DFEE}" type="slidenum">
              <a:rPr lang="en-US"/>
              <a:pPr/>
              <a:t>56</a:t>
            </a:fld>
            <a:endParaRPr lang="en-US"/>
          </a:p>
        </p:txBody>
      </p:sp>
      <p:sp>
        <p:nvSpPr>
          <p:cNvPr id="97894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AC5A2-5EDB-4AFE-A7C9-19B39DC7B8BA}" type="slidenum">
              <a:rPr lang="en-US"/>
              <a:pPr/>
              <a:t>57</a:t>
            </a:fld>
            <a:endParaRPr lang="en-US"/>
          </a:p>
        </p:txBody>
      </p:sp>
      <p:sp>
        <p:nvSpPr>
          <p:cNvPr id="98099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0617B1-BC36-42FD-9479-7CAC0FF28F7E}" type="slidenum">
              <a:rPr lang="en-US"/>
              <a:pPr/>
              <a:t>58</a:t>
            </a:fld>
            <a:endParaRPr lang="en-US"/>
          </a:p>
        </p:txBody>
      </p:sp>
      <p:sp>
        <p:nvSpPr>
          <p:cNvPr id="98304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25F7E2-97EF-4D83-88C7-C08C549667BA}" type="slidenum">
              <a:rPr lang="en-US"/>
              <a:pPr/>
              <a:t>59</a:t>
            </a:fld>
            <a:endParaRPr lang="en-US"/>
          </a:p>
        </p:txBody>
      </p:sp>
      <p:sp>
        <p:nvSpPr>
          <p:cNvPr id="98509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EEFD7-DDA4-4CB3-9B9D-DEBD8E8D062A}" type="slidenum">
              <a:rPr lang="en-US"/>
              <a:pPr/>
              <a:t>60</a:t>
            </a:fld>
            <a:endParaRPr lang="en-US"/>
          </a:p>
        </p:txBody>
      </p:sp>
      <p:sp>
        <p:nvSpPr>
          <p:cNvPr id="88781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878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F4656-4307-405D-A0D7-AD0AD8A4CB85}" type="slidenum">
              <a:rPr lang="en-US"/>
              <a:pPr/>
              <a:t>6</a:t>
            </a:fld>
            <a:endParaRPr lang="en-US"/>
          </a:p>
        </p:txBody>
      </p:sp>
      <p:sp>
        <p:nvSpPr>
          <p:cNvPr id="42496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8B634-8D77-41BE-A560-9ABE7643CC86}" type="slidenum">
              <a:rPr lang="en-US"/>
              <a:pPr/>
              <a:t>61</a:t>
            </a:fld>
            <a:endParaRPr lang="en-US"/>
          </a:p>
        </p:txBody>
      </p:sp>
      <p:sp>
        <p:nvSpPr>
          <p:cNvPr id="98713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A3FB33-E79C-49F5-826F-44C19EC002EF}" type="slidenum">
              <a:rPr lang="en-US"/>
              <a:pPr/>
              <a:t>62</a:t>
            </a:fld>
            <a:endParaRPr lang="en-US"/>
          </a:p>
        </p:txBody>
      </p:sp>
      <p:sp>
        <p:nvSpPr>
          <p:cNvPr id="98918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0FC0BA-58A1-4A5C-B3FA-88AFF42804A3}" type="slidenum">
              <a:rPr lang="en-US"/>
              <a:pPr/>
              <a:t>63</a:t>
            </a:fld>
            <a:endParaRPr lang="en-US"/>
          </a:p>
        </p:txBody>
      </p:sp>
      <p:sp>
        <p:nvSpPr>
          <p:cNvPr id="99123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7CD488-8CED-4E68-8718-CCD21589378C}" type="slidenum">
              <a:rPr lang="en-US"/>
              <a:pPr/>
              <a:t>64</a:t>
            </a:fld>
            <a:endParaRPr lang="en-US"/>
          </a:p>
        </p:txBody>
      </p:sp>
      <p:sp>
        <p:nvSpPr>
          <p:cNvPr id="99328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93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C3A3E3-D564-41C2-8CDA-D37F80282EFE}" type="slidenum">
              <a:rPr lang="en-US"/>
              <a:pPr/>
              <a:t>65</a:t>
            </a:fld>
            <a:endParaRPr lang="en-US"/>
          </a:p>
        </p:txBody>
      </p:sp>
      <p:sp>
        <p:nvSpPr>
          <p:cNvPr id="99533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953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7A6FF3-5AF3-41F3-AF11-1C272B078904}" type="slidenum">
              <a:rPr lang="en-US"/>
              <a:pPr/>
              <a:t>66</a:t>
            </a:fld>
            <a:endParaRPr lang="en-US"/>
          </a:p>
        </p:txBody>
      </p:sp>
      <p:sp>
        <p:nvSpPr>
          <p:cNvPr id="99737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D1A5F-1E3E-46D6-BCEC-F7E1B92CD2F7}" type="slidenum">
              <a:rPr lang="en-US"/>
              <a:pPr/>
              <a:t>67</a:t>
            </a:fld>
            <a:endParaRPr lang="en-US"/>
          </a:p>
        </p:txBody>
      </p:sp>
      <p:sp>
        <p:nvSpPr>
          <p:cNvPr id="99942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994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A77297-F8D2-477F-BCB9-5863A793266F}" type="slidenum">
              <a:rPr lang="en-US"/>
              <a:pPr/>
              <a:t>68</a:t>
            </a:fld>
            <a:endParaRPr lang="en-US"/>
          </a:p>
        </p:txBody>
      </p:sp>
      <p:sp>
        <p:nvSpPr>
          <p:cNvPr id="100147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533A7A-E4B6-483E-ACFD-304567C50945}" type="slidenum">
              <a:rPr lang="en-US"/>
              <a:pPr/>
              <a:t>69</a:t>
            </a:fld>
            <a:endParaRPr lang="en-US"/>
          </a:p>
        </p:txBody>
      </p:sp>
      <p:sp>
        <p:nvSpPr>
          <p:cNvPr id="100352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035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427D8-BF8F-4311-87F5-1ED450737411}" type="slidenum">
              <a:rPr lang="en-US"/>
              <a:pPr/>
              <a:t>70</a:t>
            </a:fld>
            <a:endParaRPr lang="en-US"/>
          </a:p>
        </p:txBody>
      </p:sp>
      <p:sp>
        <p:nvSpPr>
          <p:cNvPr id="100557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055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760A31-B580-49D5-8C87-E1A55456FC94}" type="slidenum">
              <a:rPr lang="en-US"/>
              <a:pPr/>
              <a:t>7</a:t>
            </a:fld>
            <a:endParaRPr lang="en-US"/>
          </a:p>
        </p:txBody>
      </p:sp>
      <p:sp>
        <p:nvSpPr>
          <p:cNvPr id="55398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38EE1B-6DA3-44BE-9853-259A9A8FA75E}" type="slidenum">
              <a:rPr lang="en-US"/>
              <a:pPr/>
              <a:t>71</a:t>
            </a:fld>
            <a:endParaRPr lang="en-US"/>
          </a:p>
        </p:txBody>
      </p:sp>
      <p:sp>
        <p:nvSpPr>
          <p:cNvPr id="100761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0701B-C1BF-4FD7-B217-BBE7FF9DAE5A}" type="slidenum">
              <a:rPr lang="en-US"/>
              <a:pPr/>
              <a:t>72</a:t>
            </a:fld>
            <a:endParaRPr lang="en-US"/>
          </a:p>
        </p:txBody>
      </p:sp>
      <p:sp>
        <p:nvSpPr>
          <p:cNvPr id="100966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70E8BC-A7A5-4DB5-AF63-9F092988B1E3}" type="slidenum">
              <a:rPr lang="en-US"/>
              <a:pPr/>
              <a:t>8</a:t>
            </a:fld>
            <a:endParaRPr lang="en-US"/>
          </a:p>
        </p:txBody>
      </p:sp>
      <p:sp>
        <p:nvSpPr>
          <p:cNvPr id="69017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F7EE1-F18B-4B2A-96BC-0CCF4BD87200}" type="slidenum">
              <a:rPr lang="en-US"/>
              <a:pPr/>
              <a:t>9</a:t>
            </a:fld>
            <a:endParaRPr lang="en-US"/>
          </a:p>
        </p:txBody>
      </p:sp>
      <p:sp>
        <p:nvSpPr>
          <p:cNvPr id="69222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6-</a:t>
            </a:r>
            <a:fld id="{E0959E33-876F-4E99-B9D5-5720C06A43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1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6-</a:t>
            </a:r>
            <a:fld id="{D5B92D46-D46F-4F75-9DD0-EB2BE1DD30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7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6-</a:t>
            </a:r>
            <a:fld id="{ECA9B2F1-C9B8-43D2-852F-E2E096C3F3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57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Ch 6-</a:t>
            </a:r>
            <a:fld id="{F33970DB-5CD9-4DE4-8EC9-84D2378750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8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6-</a:t>
            </a:r>
            <a:fld id="{27EF0E48-875D-4732-8822-3C87406D7A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3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6-</a:t>
            </a:r>
            <a:fld id="{2DD6A450-3A70-4049-ACD1-8CF8BC1D98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2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6-</a:t>
            </a:r>
            <a:fld id="{FF8E555D-2B9D-4D5D-A2AB-8B72F17466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6-</a:t>
            </a:r>
            <a:fld id="{93FDA283-0D6F-46CD-B927-B734554AD0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6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6-</a:t>
            </a:r>
            <a:fld id="{DEFDF3A7-3C9E-490C-903A-38DCB2BA59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2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6-</a:t>
            </a:r>
            <a:fld id="{AACF7F97-D862-48C1-9FC3-A2620D9133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6-</a:t>
            </a:r>
            <a:fld id="{76DE69C8-214E-4D79-8256-119240614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 6-</a:t>
            </a:r>
            <a:fld id="{CDA1D65A-CC44-4497-A763-18EBA36A6B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6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r>
              <a:rPr lang="en-US"/>
              <a:t>Ch 6-</a:t>
            </a:r>
            <a:fld id="{BC9CA2A0-B116-43CC-9258-4C5CD43B7D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A7E9E9E7-CDDA-48EB-B04C-127BC34FAB9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465138"/>
            <a:ext cx="7769225" cy="14319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Chapter 6</a:t>
            </a:r>
            <a:br>
              <a:rPr lang="en-US"/>
            </a:br>
            <a:r>
              <a:rPr lang="en-US"/>
              <a:t>Strategy Analysis And Choice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69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Strategic Management: </a:t>
            </a:r>
          </a:p>
          <a:p>
            <a:pPr algn="ctr"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Concepts and Cases</a:t>
            </a:r>
            <a:r>
              <a:rPr lang="en-US">
                <a:solidFill>
                  <a:schemeClr val="bg1"/>
                </a:solidFill>
              </a:rPr>
              <a:t>.  </a:t>
            </a:r>
            <a:r>
              <a:rPr lang="en-US" b="1">
                <a:solidFill>
                  <a:schemeClr val="bg1"/>
                </a:solidFill>
              </a:rPr>
              <a:t>9</a:t>
            </a:r>
            <a:r>
              <a:rPr lang="en-US" b="1" baseline="30000">
                <a:solidFill>
                  <a:schemeClr val="bg1"/>
                </a:solidFill>
              </a:rPr>
              <a:t>th</a:t>
            </a:r>
            <a:r>
              <a:rPr lang="en-US" b="1">
                <a:solidFill>
                  <a:schemeClr val="bg1"/>
                </a:solidFill>
              </a:rPr>
              <a:t> edition</a:t>
            </a:r>
          </a:p>
          <a:p>
            <a:pPr algn="ctr">
              <a:buFontTx/>
              <a:buNone/>
            </a:pPr>
            <a:r>
              <a:rPr lang="en-US">
                <a:solidFill>
                  <a:schemeClr val="bg1"/>
                </a:solidFill>
              </a:rPr>
              <a:t>Fred R. David</a:t>
            </a:r>
          </a:p>
          <a:p>
            <a:pPr algn="ctr"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PowerPoint Slides by</a:t>
            </a:r>
          </a:p>
          <a:p>
            <a:pPr algn="ctr"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Anthony F. Chelte</a:t>
            </a:r>
          </a:p>
          <a:p>
            <a:pPr algn="ctr"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Western New England College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B1842DAE-3382-4AF5-A69B-47D6ADB2B3B3}" type="slidenum">
              <a:rPr lang="en-US"/>
              <a:pPr/>
              <a:t>10</a:t>
            </a:fld>
            <a:endParaRPr lang="en-US"/>
          </a:p>
        </p:txBody>
      </p:sp>
      <p:sp>
        <p:nvSpPr>
          <p:cNvPr id="802818" name="Rectangle 2"/>
          <p:cNvSpPr>
            <a:spLocks noChangeArrowheads="1"/>
          </p:cNvSpPr>
          <p:nvPr/>
        </p:nvSpPr>
        <p:spPr bwMode="auto">
          <a:xfrm>
            <a:off x="457200" y="230188"/>
            <a:ext cx="8153400" cy="9112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Strategy-Formulation</a:t>
            </a:r>
            <a:r>
              <a:rPr lang="en-US" sz="3200">
                <a:solidFill>
                  <a:schemeClr val="tx1"/>
                </a:solidFill>
              </a:rPr>
              <a:t> Analytical Framework</a:t>
            </a:r>
          </a:p>
        </p:txBody>
      </p:sp>
      <p:sp>
        <p:nvSpPr>
          <p:cNvPr id="802819" name="Rectangle 3"/>
          <p:cNvSpPr>
            <a:spLocks noChangeArrowheads="1"/>
          </p:cNvSpPr>
          <p:nvPr/>
        </p:nvSpPr>
        <p:spPr bwMode="auto">
          <a:xfrm>
            <a:off x="839788" y="1754188"/>
            <a:ext cx="7540625" cy="10636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rgbClr val="003366"/>
                </a:solidFill>
              </a:rPr>
              <a:t>Stage 1:  The Input Stage</a:t>
            </a:r>
          </a:p>
        </p:txBody>
      </p:sp>
      <p:sp>
        <p:nvSpPr>
          <p:cNvPr id="802820" name="Rectangle 4"/>
          <p:cNvSpPr>
            <a:spLocks noChangeArrowheads="1"/>
          </p:cNvSpPr>
          <p:nvPr/>
        </p:nvSpPr>
        <p:spPr bwMode="auto">
          <a:xfrm>
            <a:off x="839788" y="3201988"/>
            <a:ext cx="7540625" cy="10636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rgbClr val="003366"/>
                </a:solidFill>
              </a:rPr>
              <a:t>Stage 2: The Matching Stage</a:t>
            </a:r>
          </a:p>
        </p:txBody>
      </p:sp>
      <p:sp>
        <p:nvSpPr>
          <p:cNvPr id="802821" name="Rectangle 5"/>
          <p:cNvSpPr>
            <a:spLocks noChangeArrowheads="1"/>
          </p:cNvSpPr>
          <p:nvPr/>
        </p:nvSpPr>
        <p:spPr bwMode="auto">
          <a:xfrm>
            <a:off x="839788" y="4649788"/>
            <a:ext cx="7540625" cy="10636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>
                <a:solidFill>
                  <a:srgbClr val="003366"/>
                </a:solidFill>
              </a:rPr>
              <a:t>Stage 3: The Decision Stage</a:t>
            </a:r>
          </a:p>
        </p:txBody>
      </p:sp>
      <p:sp>
        <p:nvSpPr>
          <p:cNvPr id="802822" name="Line 6"/>
          <p:cNvSpPr>
            <a:spLocks noChangeShapeType="1"/>
          </p:cNvSpPr>
          <p:nvPr/>
        </p:nvSpPr>
        <p:spPr bwMode="auto">
          <a:xfrm>
            <a:off x="4495800" y="2820988"/>
            <a:ext cx="0" cy="37941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2823" name="Line 7"/>
          <p:cNvSpPr>
            <a:spLocks noChangeShapeType="1"/>
          </p:cNvSpPr>
          <p:nvPr/>
        </p:nvSpPr>
        <p:spPr bwMode="auto">
          <a:xfrm>
            <a:off x="4495800" y="4268788"/>
            <a:ext cx="0" cy="37941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28BD6C47-91C7-4D8F-ACCD-8512E33D597D}" type="slidenum">
              <a:rPr lang="en-US"/>
              <a:pPr/>
              <a:t>11</a:t>
            </a:fld>
            <a:endParaRPr lang="en-US"/>
          </a:p>
        </p:txBody>
      </p:sp>
      <p:sp>
        <p:nvSpPr>
          <p:cNvPr id="90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/>
              <a:t>Formulation Framework</a:t>
            </a:r>
          </a:p>
        </p:txBody>
      </p:sp>
      <p:sp>
        <p:nvSpPr>
          <p:cNvPr id="905220" name="Rectangle 4"/>
          <p:cNvSpPr>
            <a:spLocks noChangeArrowheads="1"/>
          </p:cNvSpPr>
          <p:nvPr/>
        </p:nvSpPr>
        <p:spPr bwMode="auto">
          <a:xfrm>
            <a:off x="4800600" y="3505200"/>
            <a:ext cx="3886200" cy="10668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3366"/>
                </a:solidFill>
              </a:rPr>
              <a:t>External Factor Evaluation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3366"/>
                </a:solidFill>
              </a:rPr>
              <a:t>Matrix (EFE)</a:t>
            </a:r>
          </a:p>
        </p:txBody>
      </p:sp>
      <p:sp>
        <p:nvSpPr>
          <p:cNvPr id="905223" name="Rectangle 7"/>
          <p:cNvSpPr>
            <a:spLocks noChangeArrowheads="1"/>
          </p:cNvSpPr>
          <p:nvPr/>
        </p:nvSpPr>
        <p:spPr bwMode="auto">
          <a:xfrm>
            <a:off x="4800600" y="4953000"/>
            <a:ext cx="3886200" cy="10668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3366"/>
                </a:solidFill>
              </a:rPr>
              <a:t>Competitive Profile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3366"/>
                </a:solidFill>
              </a:rPr>
              <a:t>Matrix</a:t>
            </a:r>
          </a:p>
        </p:txBody>
      </p:sp>
      <p:sp>
        <p:nvSpPr>
          <p:cNvPr id="905224" name="Rectangle 8"/>
          <p:cNvSpPr>
            <a:spLocks noChangeArrowheads="1"/>
          </p:cNvSpPr>
          <p:nvPr/>
        </p:nvSpPr>
        <p:spPr bwMode="auto">
          <a:xfrm>
            <a:off x="4800600" y="2057400"/>
            <a:ext cx="3886200" cy="10668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3366"/>
                </a:solidFill>
              </a:rPr>
              <a:t>Internal Factor Evaluation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3366"/>
                </a:solidFill>
              </a:rPr>
              <a:t>Matrix (IFE)</a:t>
            </a:r>
          </a:p>
        </p:txBody>
      </p:sp>
      <p:sp>
        <p:nvSpPr>
          <p:cNvPr id="905225" name="Line 9"/>
          <p:cNvSpPr>
            <a:spLocks noChangeShapeType="1"/>
          </p:cNvSpPr>
          <p:nvPr/>
        </p:nvSpPr>
        <p:spPr bwMode="auto">
          <a:xfrm>
            <a:off x="6705600" y="3124200"/>
            <a:ext cx="0" cy="304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05226" name="Line 10"/>
          <p:cNvSpPr>
            <a:spLocks noChangeShapeType="1"/>
          </p:cNvSpPr>
          <p:nvPr/>
        </p:nvSpPr>
        <p:spPr bwMode="auto">
          <a:xfrm flipH="1">
            <a:off x="6705600" y="4648200"/>
            <a:ext cx="0" cy="304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05230" name="Rectangle 14"/>
          <p:cNvSpPr>
            <a:spLocks noChangeArrowheads="1"/>
          </p:cNvSpPr>
          <p:nvPr/>
        </p:nvSpPr>
        <p:spPr bwMode="auto">
          <a:xfrm>
            <a:off x="685800" y="3124200"/>
            <a:ext cx="2362200" cy="1905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 anchorCtr="1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Stage 1: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The Input Stage</a:t>
            </a:r>
          </a:p>
        </p:txBody>
      </p:sp>
      <p:sp>
        <p:nvSpPr>
          <p:cNvPr id="905231" name="Line 15"/>
          <p:cNvSpPr>
            <a:spLocks noChangeShapeType="1"/>
          </p:cNvSpPr>
          <p:nvPr/>
        </p:nvSpPr>
        <p:spPr bwMode="auto">
          <a:xfrm flipV="1">
            <a:off x="3048000" y="2743200"/>
            <a:ext cx="1676400" cy="1295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05232" name="Line 16"/>
          <p:cNvSpPr>
            <a:spLocks noChangeShapeType="1"/>
          </p:cNvSpPr>
          <p:nvPr/>
        </p:nvSpPr>
        <p:spPr bwMode="auto">
          <a:xfrm>
            <a:off x="3048000" y="4038600"/>
            <a:ext cx="1752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05233" name="Line 17"/>
          <p:cNvSpPr>
            <a:spLocks noChangeShapeType="1"/>
          </p:cNvSpPr>
          <p:nvPr/>
        </p:nvSpPr>
        <p:spPr bwMode="auto">
          <a:xfrm>
            <a:off x="3048000" y="4038600"/>
            <a:ext cx="1676400" cy="1447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5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5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3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124E562E-11DD-4758-A476-09FD91C601B3}" type="slidenum">
              <a:rPr lang="en-US"/>
              <a:pPr/>
              <a:t>12</a:t>
            </a:fld>
            <a:endParaRPr lang="en-US"/>
          </a:p>
        </p:txBody>
      </p:sp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Input Stage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997825" cy="3200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Provides basic input information for the matching and decision stage matrices</a:t>
            </a:r>
          </a:p>
          <a:p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Requires strategists to quantify subjectivity early in the process</a:t>
            </a:r>
          </a:p>
          <a:p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Good intuitive judgment always needed</a:t>
            </a:r>
          </a:p>
          <a:p>
            <a:pPr>
              <a:buFontTx/>
              <a:buNone/>
            </a:pPr>
            <a:endParaRPr 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9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325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5CA1BB77-2429-4EE0-B1B6-D1C61019C4C6}" type="slidenum">
              <a:rPr lang="en-US"/>
              <a:pPr/>
              <a:t>13</a:t>
            </a:fld>
            <a:endParaRPr lang="en-US"/>
          </a:p>
        </p:txBody>
      </p:sp>
      <p:sp>
        <p:nvSpPr>
          <p:cNvPr id="90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457200"/>
          </a:xfrm>
        </p:spPr>
        <p:txBody>
          <a:bodyPr/>
          <a:lstStyle/>
          <a:p>
            <a:r>
              <a:rPr lang="en-US" sz="3200"/>
              <a:t>Formulation Framework</a:t>
            </a:r>
          </a:p>
        </p:txBody>
      </p:sp>
      <p:sp>
        <p:nvSpPr>
          <p:cNvPr id="907269" name="Rectangle 5"/>
          <p:cNvSpPr>
            <a:spLocks noChangeArrowheads="1"/>
          </p:cNvSpPr>
          <p:nvPr/>
        </p:nvSpPr>
        <p:spPr bwMode="auto">
          <a:xfrm>
            <a:off x="4953000" y="2209800"/>
            <a:ext cx="3886200" cy="6096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3366"/>
                </a:solidFill>
              </a:rPr>
              <a:t>SPACE Matrix</a:t>
            </a:r>
          </a:p>
        </p:txBody>
      </p:sp>
      <p:sp>
        <p:nvSpPr>
          <p:cNvPr id="907272" name="Rectangle 8"/>
          <p:cNvSpPr>
            <a:spLocks noChangeArrowheads="1"/>
          </p:cNvSpPr>
          <p:nvPr/>
        </p:nvSpPr>
        <p:spPr bwMode="auto">
          <a:xfrm>
            <a:off x="762000" y="2667000"/>
            <a:ext cx="2743200" cy="1905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 anchorCtr="1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Stage 2: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The Matching Stage</a:t>
            </a:r>
          </a:p>
        </p:txBody>
      </p:sp>
      <p:sp>
        <p:nvSpPr>
          <p:cNvPr id="907276" name="Rectangle 12"/>
          <p:cNvSpPr>
            <a:spLocks noChangeArrowheads="1"/>
          </p:cNvSpPr>
          <p:nvPr/>
        </p:nvSpPr>
        <p:spPr bwMode="auto">
          <a:xfrm>
            <a:off x="4953000" y="1143000"/>
            <a:ext cx="3886200" cy="6096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3366"/>
                </a:solidFill>
              </a:rPr>
              <a:t>TOWS Matrix</a:t>
            </a:r>
          </a:p>
        </p:txBody>
      </p:sp>
      <p:sp>
        <p:nvSpPr>
          <p:cNvPr id="907277" name="Rectangle 13"/>
          <p:cNvSpPr>
            <a:spLocks noChangeArrowheads="1"/>
          </p:cNvSpPr>
          <p:nvPr/>
        </p:nvSpPr>
        <p:spPr bwMode="auto">
          <a:xfrm>
            <a:off x="4953000" y="3276600"/>
            <a:ext cx="3886200" cy="6096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3366"/>
                </a:solidFill>
              </a:rPr>
              <a:t>BCG Matrix</a:t>
            </a:r>
          </a:p>
        </p:txBody>
      </p:sp>
      <p:sp>
        <p:nvSpPr>
          <p:cNvPr id="907278" name="Rectangle 14"/>
          <p:cNvSpPr>
            <a:spLocks noChangeArrowheads="1"/>
          </p:cNvSpPr>
          <p:nvPr/>
        </p:nvSpPr>
        <p:spPr bwMode="auto">
          <a:xfrm>
            <a:off x="4953000" y="4343400"/>
            <a:ext cx="3886200" cy="6096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3366"/>
                </a:solidFill>
              </a:rPr>
              <a:t>IE Matrix</a:t>
            </a:r>
          </a:p>
        </p:txBody>
      </p:sp>
      <p:sp>
        <p:nvSpPr>
          <p:cNvPr id="907279" name="Rectangle 15"/>
          <p:cNvSpPr>
            <a:spLocks noChangeArrowheads="1"/>
          </p:cNvSpPr>
          <p:nvPr/>
        </p:nvSpPr>
        <p:spPr bwMode="auto">
          <a:xfrm>
            <a:off x="4953000" y="5410200"/>
            <a:ext cx="3886200" cy="6096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3366"/>
                </a:solidFill>
              </a:rPr>
              <a:t>Grand Strategy Matrix</a:t>
            </a:r>
          </a:p>
        </p:txBody>
      </p:sp>
      <p:sp>
        <p:nvSpPr>
          <p:cNvPr id="907280" name="Line 16"/>
          <p:cNvSpPr>
            <a:spLocks noChangeShapeType="1"/>
          </p:cNvSpPr>
          <p:nvPr/>
        </p:nvSpPr>
        <p:spPr bwMode="auto">
          <a:xfrm flipV="1">
            <a:off x="3505200" y="1752600"/>
            <a:ext cx="1371600" cy="1828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07281" name="Line 17"/>
          <p:cNvSpPr>
            <a:spLocks noChangeShapeType="1"/>
          </p:cNvSpPr>
          <p:nvPr/>
        </p:nvSpPr>
        <p:spPr bwMode="auto">
          <a:xfrm flipV="1">
            <a:off x="3505200" y="2743200"/>
            <a:ext cx="1371600" cy="838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07282" name="Line 18"/>
          <p:cNvSpPr>
            <a:spLocks noChangeShapeType="1"/>
          </p:cNvSpPr>
          <p:nvPr/>
        </p:nvSpPr>
        <p:spPr bwMode="auto">
          <a:xfrm>
            <a:off x="3505200" y="3581400"/>
            <a:ext cx="1371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07283" name="Line 19"/>
          <p:cNvSpPr>
            <a:spLocks noChangeShapeType="1"/>
          </p:cNvSpPr>
          <p:nvPr/>
        </p:nvSpPr>
        <p:spPr bwMode="auto">
          <a:xfrm>
            <a:off x="3505200" y="3581400"/>
            <a:ext cx="1371600" cy="762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07285" name="Line 21"/>
          <p:cNvSpPr>
            <a:spLocks noChangeShapeType="1"/>
          </p:cNvSpPr>
          <p:nvPr/>
        </p:nvSpPr>
        <p:spPr bwMode="auto">
          <a:xfrm>
            <a:off x="3505200" y="3581400"/>
            <a:ext cx="1447800" cy="1828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7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7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727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00772B42-1CCB-4891-A7B0-455FE874A463}" type="slidenum">
              <a:rPr lang="en-US"/>
              <a:pPr/>
              <a:t>14</a:t>
            </a:fld>
            <a:endParaRPr lang="en-US"/>
          </a:p>
        </p:txBody>
      </p:sp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Matching Stage</a:t>
            </a:r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7997825" cy="182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Match between organization’s internal resources and skills and the opportunities and risks created by its external factors.</a:t>
            </a:r>
          </a:p>
          <a:p>
            <a:pPr>
              <a:buFontTx/>
              <a:buNone/>
            </a:pPr>
            <a:endParaRPr 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931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66C84AE1-15BA-4B29-825B-41C887930C38}" type="slidenum">
              <a:rPr lang="en-US"/>
              <a:pPr/>
              <a:t>15</a:t>
            </a:fld>
            <a:endParaRPr lang="en-US"/>
          </a:p>
        </p:txBody>
      </p:sp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53988"/>
            <a:ext cx="7769225" cy="5953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bg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600">
                <a:solidFill>
                  <a:schemeClr val="tx1"/>
                </a:solidFill>
              </a:rPr>
              <a:t>Matching Key Factors to Formulate Alternative Strategies</a:t>
            </a:r>
          </a:p>
        </p:txBody>
      </p:sp>
      <p:sp>
        <p:nvSpPr>
          <p:cNvPr id="911363" name="Rectangle 3"/>
          <p:cNvSpPr>
            <a:spLocks noChangeArrowheads="1"/>
          </p:cNvSpPr>
          <p:nvPr/>
        </p:nvSpPr>
        <p:spPr bwMode="auto">
          <a:xfrm>
            <a:off x="5907088" y="914400"/>
            <a:ext cx="2946400" cy="4968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>
              <a:buSzTx/>
              <a:buFontTx/>
              <a:buNone/>
            </a:pPr>
            <a:r>
              <a:rPr lang="en-US" sz="1600" b="1">
                <a:solidFill>
                  <a:srgbClr val="003366"/>
                </a:solidFill>
              </a:rPr>
              <a:t>Resultant Strategy</a:t>
            </a:r>
          </a:p>
        </p:txBody>
      </p:sp>
      <p:sp>
        <p:nvSpPr>
          <p:cNvPr id="911364" name="Rectangle 4"/>
          <p:cNvSpPr>
            <a:spLocks noChangeArrowheads="1"/>
          </p:cNvSpPr>
          <p:nvPr/>
        </p:nvSpPr>
        <p:spPr bwMode="auto">
          <a:xfrm>
            <a:off x="5600700" y="914400"/>
            <a:ext cx="306388" cy="4968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>
              <a:buSzTx/>
              <a:buFontTx/>
              <a:buNone/>
            </a:pP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911365" name="Rectangle 5"/>
          <p:cNvSpPr>
            <a:spLocks noChangeArrowheads="1"/>
          </p:cNvSpPr>
          <p:nvPr/>
        </p:nvSpPr>
        <p:spPr bwMode="auto">
          <a:xfrm>
            <a:off x="3113088" y="914400"/>
            <a:ext cx="2487612" cy="4968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>
              <a:buSzTx/>
              <a:buFontTx/>
              <a:buNone/>
            </a:pPr>
            <a:r>
              <a:rPr lang="en-US" sz="1600" b="1">
                <a:solidFill>
                  <a:srgbClr val="003366"/>
                </a:solidFill>
              </a:rPr>
              <a:t>Key External Factor</a:t>
            </a:r>
          </a:p>
        </p:txBody>
      </p:sp>
      <p:sp>
        <p:nvSpPr>
          <p:cNvPr id="911366" name="Rectangle 6"/>
          <p:cNvSpPr>
            <a:spLocks noChangeArrowheads="1"/>
          </p:cNvSpPr>
          <p:nvPr/>
        </p:nvSpPr>
        <p:spPr bwMode="auto">
          <a:xfrm>
            <a:off x="2782888" y="914400"/>
            <a:ext cx="330200" cy="4968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>
              <a:buSzTx/>
              <a:buFontTx/>
              <a:buNone/>
            </a:pP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911367" name="Rectangle 7"/>
          <p:cNvSpPr>
            <a:spLocks noChangeArrowheads="1"/>
          </p:cNvSpPr>
          <p:nvPr/>
        </p:nvSpPr>
        <p:spPr bwMode="auto">
          <a:xfrm>
            <a:off x="90488" y="914400"/>
            <a:ext cx="2692400" cy="49688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>
              <a:buSzTx/>
              <a:buFontTx/>
              <a:buNone/>
            </a:pPr>
            <a:r>
              <a:rPr lang="en-US" sz="1600" b="1">
                <a:solidFill>
                  <a:srgbClr val="003366"/>
                </a:solidFill>
              </a:rPr>
              <a:t>Key Internal Factor</a:t>
            </a:r>
          </a:p>
        </p:txBody>
      </p:sp>
      <p:sp>
        <p:nvSpPr>
          <p:cNvPr id="911368" name="Line 8"/>
          <p:cNvSpPr>
            <a:spLocks noChangeShapeType="1"/>
          </p:cNvSpPr>
          <p:nvPr/>
        </p:nvSpPr>
        <p:spPr bwMode="auto">
          <a:xfrm>
            <a:off x="8853488" y="915988"/>
            <a:ext cx="1587" cy="4953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69" name="Line 9"/>
          <p:cNvSpPr>
            <a:spLocks noChangeShapeType="1"/>
          </p:cNvSpPr>
          <p:nvPr/>
        </p:nvSpPr>
        <p:spPr bwMode="auto">
          <a:xfrm>
            <a:off x="90488" y="915988"/>
            <a:ext cx="1587" cy="4953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70" name="Line 10"/>
          <p:cNvSpPr>
            <a:spLocks noChangeShapeType="1"/>
          </p:cNvSpPr>
          <p:nvPr/>
        </p:nvSpPr>
        <p:spPr bwMode="auto">
          <a:xfrm>
            <a:off x="92075" y="914400"/>
            <a:ext cx="26908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71" name="Line 11"/>
          <p:cNvSpPr>
            <a:spLocks noChangeShapeType="1"/>
          </p:cNvSpPr>
          <p:nvPr/>
        </p:nvSpPr>
        <p:spPr bwMode="auto">
          <a:xfrm>
            <a:off x="2784475" y="914400"/>
            <a:ext cx="32861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72" name="Line 12"/>
          <p:cNvSpPr>
            <a:spLocks noChangeShapeType="1"/>
          </p:cNvSpPr>
          <p:nvPr/>
        </p:nvSpPr>
        <p:spPr bwMode="auto">
          <a:xfrm>
            <a:off x="3114675" y="914400"/>
            <a:ext cx="24860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73" name="Line 13"/>
          <p:cNvSpPr>
            <a:spLocks noChangeShapeType="1"/>
          </p:cNvSpPr>
          <p:nvPr/>
        </p:nvSpPr>
        <p:spPr bwMode="auto">
          <a:xfrm>
            <a:off x="5602288" y="9144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74" name="Line 14"/>
          <p:cNvSpPr>
            <a:spLocks noChangeShapeType="1"/>
          </p:cNvSpPr>
          <p:nvPr/>
        </p:nvSpPr>
        <p:spPr bwMode="auto">
          <a:xfrm>
            <a:off x="5908675" y="914400"/>
            <a:ext cx="294481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1375" name="Group 15"/>
          <p:cNvGrpSpPr>
            <a:grpSpLocks/>
          </p:cNvGrpSpPr>
          <p:nvPr/>
        </p:nvGrpSpPr>
        <p:grpSpPr bwMode="auto">
          <a:xfrm>
            <a:off x="90488" y="1420813"/>
            <a:ext cx="8763000" cy="4903787"/>
            <a:chOff x="57" y="895"/>
            <a:chExt cx="5520" cy="3146"/>
          </a:xfrm>
        </p:grpSpPr>
        <p:sp>
          <p:nvSpPr>
            <p:cNvPr id="911376" name="Rectangle 16"/>
            <p:cNvSpPr>
              <a:spLocks noChangeArrowheads="1"/>
            </p:cNvSpPr>
            <p:nvPr/>
          </p:nvSpPr>
          <p:spPr bwMode="auto">
            <a:xfrm>
              <a:off x="3721" y="3351"/>
              <a:ext cx="1607" cy="6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Develop a new employee benefits package</a:t>
              </a:r>
            </a:p>
          </p:txBody>
        </p:sp>
        <p:sp>
          <p:nvSpPr>
            <p:cNvPr id="911377" name="Rectangle 17"/>
            <p:cNvSpPr>
              <a:spLocks noChangeArrowheads="1"/>
            </p:cNvSpPr>
            <p:nvPr/>
          </p:nvSpPr>
          <p:spPr bwMode="auto">
            <a:xfrm>
              <a:off x="3528" y="3351"/>
              <a:ext cx="193" cy="68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=</a:t>
              </a:r>
            </a:p>
          </p:txBody>
        </p:sp>
        <p:sp>
          <p:nvSpPr>
            <p:cNvPr id="911378" name="Rectangle 18"/>
            <p:cNvSpPr>
              <a:spLocks noChangeArrowheads="1"/>
            </p:cNvSpPr>
            <p:nvPr/>
          </p:nvSpPr>
          <p:spPr bwMode="auto">
            <a:xfrm>
              <a:off x="1920" y="3408"/>
              <a:ext cx="1344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Strong union activity (threat)</a:t>
              </a:r>
            </a:p>
          </p:txBody>
        </p:sp>
        <p:sp>
          <p:nvSpPr>
            <p:cNvPr id="911379" name="Rectangle 19"/>
            <p:cNvSpPr>
              <a:spLocks noChangeArrowheads="1"/>
            </p:cNvSpPr>
            <p:nvPr/>
          </p:nvSpPr>
          <p:spPr bwMode="auto">
            <a:xfrm>
              <a:off x="1753" y="3351"/>
              <a:ext cx="208" cy="68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911380" name="Rectangle 20"/>
            <p:cNvSpPr>
              <a:spLocks noChangeArrowheads="1"/>
            </p:cNvSpPr>
            <p:nvPr/>
          </p:nvSpPr>
          <p:spPr bwMode="auto">
            <a:xfrm>
              <a:off x="57" y="3351"/>
              <a:ext cx="1696" cy="68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Poor employee morale (weakness)</a:t>
              </a:r>
            </a:p>
          </p:txBody>
        </p:sp>
        <p:sp>
          <p:nvSpPr>
            <p:cNvPr id="911381" name="Rectangle 21"/>
            <p:cNvSpPr>
              <a:spLocks noChangeArrowheads="1"/>
            </p:cNvSpPr>
            <p:nvPr/>
          </p:nvSpPr>
          <p:spPr bwMode="auto">
            <a:xfrm>
              <a:off x="3721" y="2670"/>
              <a:ext cx="1856" cy="68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Develop new products for older adults</a:t>
              </a:r>
            </a:p>
          </p:txBody>
        </p:sp>
        <p:sp>
          <p:nvSpPr>
            <p:cNvPr id="911382" name="Rectangle 22"/>
            <p:cNvSpPr>
              <a:spLocks noChangeArrowheads="1"/>
            </p:cNvSpPr>
            <p:nvPr/>
          </p:nvSpPr>
          <p:spPr bwMode="auto">
            <a:xfrm>
              <a:off x="3528" y="2670"/>
              <a:ext cx="193" cy="68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=</a:t>
              </a:r>
            </a:p>
          </p:txBody>
        </p:sp>
        <p:sp>
          <p:nvSpPr>
            <p:cNvPr id="911383" name="Rectangle 23"/>
            <p:cNvSpPr>
              <a:spLocks noChangeArrowheads="1"/>
            </p:cNvSpPr>
            <p:nvPr/>
          </p:nvSpPr>
          <p:spPr bwMode="auto">
            <a:xfrm>
              <a:off x="1961" y="2670"/>
              <a:ext cx="1567" cy="68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Decreasing numbers of young adults (threat)</a:t>
              </a:r>
            </a:p>
          </p:txBody>
        </p:sp>
        <p:sp>
          <p:nvSpPr>
            <p:cNvPr id="911384" name="Rectangle 24"/>
            <p:cNvSpPr>
              <a:spLocks noChangeArrowheads="1"/>
            </p:cNvSpPr>
            <p:nvPr/>
          </p:nvSpPr>
          <p:spPr bwMode="auto">
            <a:xfrm>
              <a:off x="1753" y="2670"/>
              <a:ext cx="208" cy="68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911385" name="Rectangle 25"/>
            <p:cNvSpPr>
              <a:spLocks noChangeArrowheads="1"/>
            </p:cNvSpPr>
            <p:nvPr/>
          </p:nvSpPr>
          <p:spPr bwMode="auto">
            <a:xfrm>
              <a:off x="57" y="2670"/>
              <a:ext cx="1696" cy="68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Strong R&amp;D (strength)</a:t>
              </a:r>
            </a:p>
          </p:txBody>
        </p:sp>
        <p:sp>
          <p:nvSpPr>
            <p:cNvPr id="911386" name="Rectangle 26"/>
            <p:cNvSpPr>
              <a:spLocks noChangeArrowheads="1"/>
            </p:cNvSpPr>
            <p:nvPr/>
          </p:nvSpPr>
          <p:spPr bwMode="auto">
            <a:xfrm>
              <a:off x="3721" y="1783"/>
              <a:ext cx="1856" cy="88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Pursue horizontal integration by buying competitor's facilities</a:t>
              </a:r>
            </a:p>
          </p:txBody>
        </p:sp>
        <p:sp>
          <p:nvSpPr>
            <p:cNvPr id="911387" name="Rectangle 27"/>
            <p:cNvSpPr>
              <a:spLocks noChangeArrowheads="1"/>
            </p:cNvSpPr>
            <p:nvPr/>
          </p:nvSpPr>
          <p:spPr bwMode="auto">
            <a:xfrm>
              <a:off x="3528" y="1783"/>
              <a:ext cx="193" cy="88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=</a:t>
              </a:r>
            </a:p>
          </p:txBody>
        </p:sp>
        <p:sp>
          <p:nvSpPr>
            <p:cNvPr id="911388" name="Rectangle 28"/>
            <p:cNvSpPr>
              <a:spLocks noChangeArrowheads="1"/>
            </p:cNvSpPr>
            <p:nvPr/>
          </p:nvSpPr>
          <p:spPr bwMode="auto">
            <a:xfrm>
              <a:off x="1961" y="1783"/>
              <a:ext cx="1567" cy="88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Exit of two major foreign competitors form the industry (opportunity)</a:t>
              </a:r>
            </a:p>
          </p:txBody>
        </p:sp>
        <p:sp>
          <p:nvSpPr>
            <p:cNvPr id="911389" name="Rectangle 29"/>
            <p:cNvSpPr>
              <a:spLocks noChangeArrowheads="1"/>
            </p:cNvSpPr>
            <p:nvPr/>
          </p:nvSpPr>
          <p:spPr bwMode="auto">
            <a:xfrm>
              <a:off x="1753" y="1783"/>
              <a:ext cx="208" cy="88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911390" name="Rectangle 30"/>
            <p:cNvSpPr>
              <a:spLocks noChangeArrowheads="1"/>
            </p:cNvSpPr>
            <p:nvPr/>
          </p:nvSpPr>
          <p:spPr bwMode="auto">
            <a:xfrm>
              <a:off x="57" y="1783"/>
              <a:ext cx="1696" cy="88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Insufficient capacity (weakness)</a:t>
              </a:r>
            </a:p>
          </p:txBody>
        </p:sp>
        <p:sp>
          <p:nvSpPr>
            <p:cNvPr id="911391" name="Rectangle 31"/>
            <p:cNvSpPr>
              <a:spLocks noChangeArrowheads="1"/>
            </p:cNvSpPr>
            <p:nvPr/>
          </p:nvSpPr>
          <p:spPr bwMode="auto">
            <a:xfrm>
              <a:off x="3721" y="895"/>
              <a:ext cx="1856" cy="88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Acquire Cellfone, Inc.</a:t>
              </a:r>
            </a:p>
          </p:txBody>
        </p:sp>
        <p:sp>
          <p:nvSpPr>
            <p:cNvPr id="911392" name="Rectangle 32"/>
            <p:cNvSpPr>
              <a:spLocks noChangeArrowheads="1"/>
            </p:cNvSpPr>
            <p:nvPr/>
          </p:nvSpPr>
          <p:spPr bwMode="auto">
            <a:xfrm>
              <a:off x="3528" y="895"/>
              <a:ext cx="193" cy="88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=</a:t>
              </a:r>
            </a:p>
          </p:txBody>
        </p:sp>
        <p:sp>
          <p:nvSpPr>
            <p:cNvPr id="911393" name="Rectangle 33"/>
            <p:cNvSpPr>
              <a:spLocks noChangeArrowheads="1"/>
            </p:cNvSpPr>
            <p:nvPr/>
          </p:nvSpPr>
          <p:spPr bwMode="auto">
            <a:xfrm>
              <a:off x="1961" y="895"/>
              <a:ext cx="1567" cy="88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20% annual growth in the cell phone industry (opportunity)</a:t>
              </a:r>
            </a:p>
          </p:txBody>
        </p:sp>
        <p:sp>
          <p:nvSpPr>
            <p:cNvPr id="911394" name="Rectangle 34"/>
            <p:cNvSpPr>
              <a:spLocks noChangeArrowheads="1"/>
            </p:cNvSpPr>
            <p:nvPr/>
          </p:nvSpPr>
          <p:spPr bwMode="auto">
            <a:xfrm>
              <a:off x="1753" y="895"/>
              <a:ext cx="208" cy="88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+</a:t>
              </a:r>
            </a:p>
          </p:txBody>
        </p:sp>
        <p:sp>
          <p:nvSpPr>
            <p:cNvPr id="911395" name="Rectangle 35"/>
            <p:cNvSpPr>
              <a:spLocks noChangeArrowheads="1"/>
            </p:cNvSpPr>
            <p:nvPr/>
          </p:nvSpPr>
          <p:spPr bwMode="auto">
            <a:xfrm>
              <a:off x="57" y="895"/>
              <a:ext cx="1696" cy="88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>
                <a:buSzTx/>
                <a:buFontTx/>
                <a:buNone/>
              </a:pPr>
              <a:r>
                <a:rPr lang="en-US" sz="1600">
                  <a:solidFill>
                    <a:srgbClr val="FFFFFF"/>
                  </a:solidFill>
                </a:rPr>
                <a:t>Excess working capacity (strength)</a:t>
              </a:r>
            </a:p>
          </p:txBody>
        </p:sp>
        <p:sp>
          <p:nvSpPr>
            <p:cNvPr id="911396" name="Line 36"/>
            <p:cNvSpPr>
              <a:spLocks noChangeShapeType="1"/>
            </p:cNvSpPr>
            <p:nvPr/>
          </p:nvSpPr>
          <p:spPr bwMode="auto">
            <a:xfrm>
              <a:off x="58" y="2670"/>
              <a:ext cx="169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397" name="Line 37"/>
            <p:cNvSpPr>
              <a:spLocks noChangeShapeType="1"/>
            </p:cNvSpPr>
            <p:nvPr/>
          </p:nvSpPr>
          <p:spPr bwMode="auto">
            <a:xfrm>
              <a:off x="58" y="3351"/>
              <a:ext cx="169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398" name="Line 38"/>
            <p:cNvSpPr>
              <a:spLocks noChangeShapeType="1"/>
            </p:cNvSpPr>
            <p:nvPr/>
          </p:nvSpPr>
          <p:spPr bwMode="auto">
            <a:xfrm>
              <a:off x="58" y="4032"/>
              <a:ext cx="169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399" name="Line 39"/>
            <p:cNvSpPr>
              <a:spLocks noChangeShapeType="1"/>
            </p:cNvSpPr>
            <p:nvPr/>
          </p:nvSpPr>
          <p:spPr bwMode="auto">
            <a:xfrm>
              <a:off x="58" y="1783"/>
              <a:ext cx="169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00" name="Line 40"/>
            <p:cNvSpPr>
              <a:spLocks noChangeShapeType="1"/>
            </p:cNvSpPr>
            <p:nvPr/>
          </p:nvSpPr>
          <p:spPr bwMode="auto">
            <a:xfrm>
              <a:off x="5577" y="896"/>
              <a:ext cx="0" cy="313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01" name="Line 41"/>
            <p:cNvSpPr>
              <a:spLocks noChangeShapeType="1"/>
            </p:cNvSpPr>
            <p:nvPr/>
          </p:nvSpPr>
          <p:spPr bwMode="auto">
            <a:xfrm>
              <a:off x="57" y="896"/>
              <a:ext cx="0" cy="313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02" name="Line 42"/>
            <p:cNvSpPr>
              <a:spLocks noChangeShapeType="1"/>
            </p:cNvSpPr>
            <p:nvPr/>
          </p:nvSpPr>
          <p:spPr bwMode="auto">
            <a:xfrm>
              <a:off x="58" y="895"/>
              <a:ext cx="169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03" name="Line 43"/>
            <p:cNvSpPr>
              <a:spLocks noChangeShapeType="1"/>
            </p:cNvSpPr>
            <p:nvPr/>
          </p:nvSpPr>
          <p:spPr bwMode="auto">
            <a:xfrm>
              <a:off x="1962" y="895"/>
              <a:ext cx="156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04" name="Line 44"/>
            <p:cNvSpPr>
              <a:spLocks noChangeShapeType="1"/>
            </p:cNvSpPr>
            <p:nvPr/>
          </p:nvSpPr>
          <p:spPr bwMode="auto">
            <a:xfrm>
              <a:off x="1962" y="1783"/>
              <a:ext cx="156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05" name="Line 45"/>
            <p:cNvSpPr>
              <a:spLocks noChangeShapeType="1"/>
            </p:cNvSpPr>
            <p:nvPr/>
          </p:nvSpPr>
          <p:spPr bwMode="auto">
            <a:xfrm>
              <a:off x="1962" y="2670"/>
              <a:ext cx="156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06" name="Line 46"/>
            <p:cNvSpPr>
              <a:spLocks noChangeShapeType="1"/>
            </p:cNvSpPr>
            <p:nvPr/>
          </p:nvSpPr>
          <p:spPr bwMode="auto">
            <a:xfrm>
              <a:off x="1962" y="3351"/>
              <a:ext cx="156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07" name="Line 47"/>
            <p:cNvSpPr>
              <a:spLocks noChangeShapeType="1"/>
            </p:cNvSpPr>
            <p:nvPr/>
          </p:nvSpPr>
          <p:spPr bwMode="auto">
            <a:xfrm>
              <a:off x="1962" y="4032"/>
              <a:ext cx="1566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08" name="Line 48"/>
            <p:cNvSpPr>
              <a:spLocks noChangeShapeType="1"/>
            </p:cNvSpPr>
            <p:nvPr/>
          </p:nvSpPr>
          <p:spPr bwMode="auto">
            <a:xfrm>
              <a:off x="1753" y="896"/>
              <a:ext cx="0" cy="313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09" name="Line 49"/>
            <p:cNvSpPr>
              <a:spLocks noChangeShapeType="1"/>
            </p:cNvSpPr>
            <p:nvPr/>
          </p:nvSpPr>
          <p:spPr bwMode="auto">
            <a:xfrm>
              <a:off x="1961" y="896"/>
              <a:ext cx="0" cy="313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10" name="Line 50"/>
            <p:cNvSpPr>
              <a:spLocks noChangeShapeType="1"/>
            </p:cNvSpPr>
            <p:nvPr/>
          </p:nvSpPr>
          <p:spPr bwMode="auto">
            <a:xfrm>
              <a:off x="3722" y="895"/>
              <a:ext cx="185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11" name="Line 51"/>
            <p:cNvSpPr>
              <a:spLocks noChangeShapeType="1"/>
            </p:cNvSpPr>
            <p:nvPr/>
          </p:nvSpPr>
          <p:spPr bwMode="auto">
            <a:xfrm>
              <a:off x="3722" y="4032"/>
              <a:ext cx="185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12" name="Line 52"/>
            <p:cNvSpPr>
              <a:spLocks noChangeShapeType="1"/>
            </p:cNvSpPr>
            <p:nvPr/>
          </p:nvSpPr>
          <p:spPr bwMode="auto">
            <a:xfrm>
              <a:off x="3722" y="1783"/>
              <a:ext cx="185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13" name="Line 53"/>
            <p:cNvSpPr>
              <a:spLocks noChangeShapeType="1"/>
            </p:cNvSpPr>
            <p:nvPr/>
          </p:nvSpPr>
          <p:spPr bwMode="auto">
            <a:xfrm>
              <a:off x="3722" y="2670"/>
              <a:ext cx="185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14" name="Line 54"/>
            <p:cNvSpPr>
              <a:spLocks noChangeShapeType="1"/>
            </p:cNvSpPr>
            <p:nvPr/>
          </p:nvSpPr>
          <p:spPr bwMode="auto">
            <a:xfrm>
              <a:off x="3722" y="3351"/>
              <a:ext cx="185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15" name="Line 55"/>
            <p:cNvSpPr>
              <a:spLocks noChangeShapeType="1"/>
            </p:cNvSpPr>
            <p:nvPr/>
          </p:nvSpPr>
          <p:spPr bwMode="auto">
            <a:xfrm>
              <a:off x="3721" y="896"/>
              <a:ext cx="0" cy="313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16" name="Line 56"/>
            <p:cNvSpPr>
              <a:spLocks noChangeShapeType="1"/>
            </p:cNvSpPr>
            <p:nvPr/>
          </p:nvSpPr>
          <p:spPr bwMode="auto">
            <a:xfrm>
              <a:off x="3528" y="896"/>
              <a:ext cx="0" cy="313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4291C8BF-7973-4E63-A562-46C6BACD084B}" type="slidenum">
              <a:rPr lang="en-US"/>
              <a:pPr/>
              <a:t>16</a:t>
            </a:fld>
            <a:endParaRPr lang="en-US"/>
          </a:p>
        </p:txBody>
      </p:sp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457200"/>
          </a:xfrm>
        </p:spPr>
        <p:txBody>
          <a:bodyPr/>
          <a:lstStyle/>
          <a:p>
            <a:r>
              <a:rPr lang="en-US" sz="3200"/>
              <a:t>Formulation Framework</a:t>
            </a:r>
          </a:p>
        </p:txBody>
      </p:sp>
      <p:sp>
        <p:nvSpPr>
          <p:cNvPr id="923651" name="Rectangle 3"/>
          <p:cNvSpPr>
            <a:spLocks noChangeArrowheads="1"/>
          </p:cNvSpPr>
          <p:nvPr/>
        </p:nvSpPr>
        <p:spPr bwMode="auto">
          <a:xfrm>
            <a:off x="4953000" y="2209800"/>
            <a:ext cx="3886200" cy="609600"/>
          </a:xfrm>
          <a:prstGeom prst="rect">
            <a:avLst/>
          </a:prstGeom>
          <a:solidFill>
            <a:srgbClr val="003366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SPACE Matrix</a:t>
            </a:r>
          </a:p>
        </p:txBody>
      </p:sp>
      <p:sp>
        <p:nvSpPr>
          <p:cNvPr id="923652" name="Rectangle 4"/>
          <p:cNvSpPr>
            <a:spLocks noChangeArrowheads="1"/>
          </p:cNvSpPr>
          <p:nvPr/>
        </p:nvSpPr>
        <p:spPr bwMode="auto">
          <a:xfrm>
            <a:off x="762000" y="2667000"/>
            <a:ext cx="2743200" cy="1905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 anchorCtr="1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Stage 2: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The Matching Stage</a:t>
            </a:r>
          </a:p>
        </p:txBody>
      </p:sp>
      <p:sp>
        <p:nvSpPr>
          <p:cNvPr id="923653" name="Rectangle 5"/>
          <p:cNvSpPr>
            <a:spLocks noChangeArrowheads="1"/>
          </p:cNvSpPr>
          <p:nvPr/>
        </p:nvSpPr>
        <p:spPr bwMode="auto">
          <a:xfrm>
            <a:off x="4953000" y="1143000"/>
            <a:ext cx="3886200" cy="6096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 b="1">
                <a:solidFill>
                  <a:srgbClr val="003366"/>
                </a:solidFill>
              </a:rPr>
              <a:t>TOWS Matrix</a:t>
            </a:r>
          </a:p>
        </p:txBody>
      </p:sp>
      <p:sp>
        <p:nvSpPr>
          <p:cNvPr id="923654" name="Rectangle 6"/>
          <p:cNvSpPr>
            <a:spLocks noChangeArrowheads="1"/>
          </p:cNvSpPr>
          <p:nvPr/>
        </p:nvSpPr>
        <p:spPr bwMode="auto">
          <a:xfrm>
            <a:off x="4953000" y="3276600"/>
            <a:ext cx="3886200" cy="609600"/>
          </a:xfrm>
          <a:prstGeom prst="rect">
            <a:avLst/>
          </a:prstGeom>
          <a:solidFill>
            <a:srgbClr val="003366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BCG Matrix</a:t>
            </a:r>
          </a:p>
        </p:txBody>
      </p:sp>
      <p:sp>
        <p:nvSpPr>
          <p:cNvPr id="923655" name="Rectangle 7"/>
          <p:cNvSpPr>
            <a:spLocks noChangeArrowheads="1"/>
          </p:cNvSpPr>
          <p:nvPr/>
        </p:nvSpPr>
        <p:spPr bwMode="auto">
          <a:xfrm>
            <a:off x="4953000" y="4343400"/>
            <a:ext cx="3886200" cy="609600"/>
          </a:xfrm>
          <a:prstGeom prst="rect">
            <a:avLst/>
          </a:prstGeom>
          <a:solidFill>
            <a:srgbClr val="003366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IE Matrix</a:t>
            </a:r>
          </a:p>
        </p:txBody>
      </p:sp>
      <p:sp>
        <p:nvSpPr>
          <p:cNvPr id="923656" name="Rectangle 8"/>
          <p:cNvSpPr>
            <a:spLocks noChangeArrowheads="1"/>
          </p:cNvSpPr>
          <p:nvPr/>
        </p:nvSpPr>
        <p:spPr bwMode="auto">
          <a:xfrm>
            <a:off x="4953000" y="5410200"/>
            <a:ext cx="3886200" cy="609600"/>
          </a:xfrm>
          <a:prstGeom prst="rect">
            <a:avLst/>
          </a:prstGeom>
          <a:solidFill>
            <a:srgbClr val="003366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Grand Strategy Matrix</a:t>
            </a:r>
          </a:p>
        </p:txBody>
      </p:sp>
      <p:sp>
        <p:nvSpPr>
          <p:cNvPr id="923657" name="Line 9"/>
          <p:cNvSpPr>
            <a:spLocks noChangeShapeType="1"/>
          </p:cNvSpPr>
          <p:nvPr/>
        </p:nvSpPr>
        <p:spPr bwMode="auto">
          <a:xfrm flipV="1">
            <a:off x="3505200" y="1752600"/>
            <a:ext cx="1371600" cy="1828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23658" name="Line 10"/>
          <p:cNvSpPr>
            <a:spLocks noChangeShapeType="1"/>
          </p:cNvSpPr>
          <p:nvPr/>
        </p:nvSpPr>
        <p:spPr bwMode="auto">
          <a:xfrm flipV="1">
            <a:off x="3505200" y="2743200"/>
            <a:ext cx="1371600" cy="838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23659" name="Line 11"/>
          <p:cNvSpPr>
            <a:spLocks noChangeShapeType="1"/>
          </p:cNvSpPr>
          <p:nvPr/>
        </p:nvSpPr>
        <p:spPr bwMode="auto">
          <a:xfrm>
            <a:off x="3505200" y="3581400"/>
            <a:ext cx="1371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23660" name="Line 12"/>
          <p:cNvSpPr>
            <a:spLocks noChangeShapeType="1"/>
          </p:cNvSpPr>
          <p:nvPr/>
        </p:nvSpPr>
        <p:spPr bwMode="auto">
          <a:xfrm>
            <a:off x="3505200" y="3581400"/>
            <a:ext cx="1371600" cy="762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23661" name="Line 13"/>
          <p:cNvSpPr>
            <a:spLocks noChangeShapeType="1"/>
          </p:cNvSpPr>
          <p:nvPr/>
        </p:nvSpPr>
        <p:spPr bwMode="auto">
          <a:xfrm>
            <a:off x="3505200" y="3581400"/>
            <a:ext cx="1447800" cy="1828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5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EBF90CCA-3BD6-4219-B2D9-55489C0A9CAA}" type="slidenum">
              <a:rPr lang="en-US"/>
              <a:pPr/>
              <a:t>17</a:t>
            </a:fld>
            <a:endParaRPr lang="en-US"/>
          </a:p>
        </p:txBody>
      </p:sp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Matching Stage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7825" cy="403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TOWS Matrix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Threats</a:t>
            </a:r>
          </a:p>
          <a:p>
            <a:pPr lvl="1"/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Opportunities</a:t>
            </a:r>
          </a:p>
          <a:p>
            <a:pPr lvl="1"/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Strengths</a:t>
            </a:r>
          </a:p>
          <a:p>
            <a:pPr lvl="1"/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Weaknesses</a:t>
            </a:r>
          </a:p>
          <a:p>
            <a:pPr>
              <a:buFontTx/>
              <a:buNone/>
            </a:pPr>
            <a:endParaRPr 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9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9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29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25E02D7E-5EE4-4CF7-A99D-14ECA11B48D0}" type="slidenum">
              <a:rPr lang="en-US"/>
              <a:pPr/>
              <a:t>18</a:t>
            </a:fld>
            <a:endParaRPr lang="en-US"/>
          </a:p>
        </p:txBody>
      </p:sp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TOWS Matrix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7825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Develop four types of strategies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Strengths-Opportunities (SO)</a:t>
            </a:r>
          </a:p>
          <a:p>
            <a:pPr lvl="1"/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Weaknesses-Opportunities (WO)</a:t>
            </a:r>
          </a:p>
          <a:p>
            <a:pPr lvl="1"/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Strengths-Threats (ST)</a:t>
            </a:r>
          </a:p>
          <a:p>
            <a:pPr lvl="1"/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Weaknesses-Threats (WT)</a:t>
            </a:r>
          </a:p>
          <a:p>
            <a:pPr>
              <a:buFontTx/>
              <a:buNone/>
            </a:pPr>
            <a:endParaRPr lang="en-US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1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1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1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341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FDF44DD6-96F4-4EF0-B306-CE61887DD9FB}" type="slidenum">
              <a:rPr lang="en-US"/>
              <a:pPr/>
              <a:t>19</a:t>
            </a:fld>
            <a:endParaRPr lang="en-US"/>
          </a:p>
        </p:txBody>
      </p:sp>
      <p:sp>
        <p:nvSpPr>
          <p:cNvPr id="81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230188"/>
            <a:ext cx="7769225" cy="1216025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i="1">
                <a:solidFill>
                  <a:schemeClr val="tx1"/>
                </a:solidFill>
              </a:rPr>
              <a:t>SO</a:t>
            </a:r>
            <a:r>
              <a:rPr lang="en-US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chemeClr val="tx1"/>
                </a:solidFill>
              </a:rPr>
              <a:t>Strategies</a:t>
            </a:r>
          </a:p>
        </p:txBody>
      </p:sp>
      <p:grpSp>
        <p:nvGrpSpPr>
          <p:cNvPr id="819203" name="Group 3"/>
          <p:cNvGrpSpPr>
            <a:grpSpLocks/>
          </p:cNvGrpSpPr>
          <p:nvPr/>
        </p:nvGrpSpPr>
        <p:grpSpPr bwMode="auto">
          <a:xfrm>
            <a:off x="3124200" y="2057400"/>
            <a:ext cx="5638800" cy="4038600"/>
            <a:chOff x="1968" y="1296"/>
            <a:chExt cx="3552" cy="2544"/>
          </a:xfrm>
        </p:grpSpPr>
        <p:sp>
          <p:nvSpPr>
            <p:cNvPr id="819204" name="Rectangle 4"/>
            <p:cNvSpPr>
              <a:spLocks noChangeArrowheads="1"/>
            </p:cNvSpPr>
            <p:nvPr/>
          </p:nvSpPr>
          <p:spPr bwMode="auto">
            <a:xfrm>
              <a:off x="1968" y="1296"/>
              <a:ext cx="1776" cy="2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 algn="ctr">
                <a:buSzTx/>
                <a:buFontTx/>
                <a:buNone/>
              </a:pPr>
              <a:r>
                <a:rPr lang="en-US" i="1"/>
                <a:t>SO</a:t>
              </a:r>
            </a:p>
            <a:p>
              <a:pPr algn="ctr">
                <a:buSzTx/>
                <a:buFontTx/>
                <a:buNone/>
              </a:pPr>
              <a:r>
                <a:rPr lang="en-US"/>
                <a:t> Strategies</a:t>
              </a:r>
            </a:p>
            <a:p>
              <a:pPr algn="ctr">
                <a:buSzTx/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9205" name="Rectangle 5"/>
            <p:cNvSpPr>
              <a:spLocks noChangeArrowheads="1"/>
            </p:cNvSpPr>
            <p:nvPr/>
          </p:nvSpPr>
          <p:spPr bwMode="auto">
            <a:xfrm>
              <a:off x="3744" y="1296"/>
              <a:ext cx="1776" cy="2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/>
                <a:t>Use a firm’s internal strengths to take advantage of external opportunities</a:t>
              </a:r>
            </a:p>
          </p:txBody>
        </p:sp>
        <p:sp>
          <p:nvSpPr>
            <p:cNvPr id="819206" name="Line 6"/>
            <p:cNvSpPr>
              <a:spLocks noChangeShapeType="1"/>
            </p:cNvSpPr>
            <p:nvPr/>
          </p:nvSpPr>
          <p:spPr bwMode="auto">
            <a:xfrm>
              <a:off x="1969" y="1296"/>
              <a:ext cx="177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207" name="Line 7"/>
            <p:cNvSpPr>
              <a:spLocks noChangeShapeType="1"/>
            </p:cNvSpPr>
            <p:nvPr/>
          </p:nvSpPr>
          <p:spPr bwMode="auto">
            <a:xfrm>
              <a:off x="1969" y="3840"/>
              <a:ext cx="177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208" name="Line 8"/>
            <p:cNvSpPr>
              <a:spLocks noChangeShapeType="1"/>
            </p:cNvSpPr>
            <p:nvPr/>
          </p:nvSpPr>
          <p:spPr bwMode="auto">
            <a:xfrm>
              <a:off x="1968" y="1297"/>
              <a:ext cx="0" cy="2543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209" name="Line 9"/>
            <p:cNvSpPr>
              <a:spLocks noChangeShapeType="1"/>
            </p:cNvSpPr>
            <p:nvPr/>
          </p:nvSpPr>
          <p:spPr bwMode="auto">
            <a:xfrm>
              <a:off x="5520" y="1297"/>
              <a:ext cx="0" cy="2543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210" name="Line 10"/>
            <p:cNvSpPr>
              <a:spLocks noChangeShapeType="1"/>
            </p:cNvSpPr>
            <p:nvPr/>
          </p:nvSpPr>
          <p:spPr bwMode="auto">
            <a:xfrm>
              <a:off x="3745" y="1296"/>
              <a:ext cx="177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211" name="Line 11"/>
            <p:cNvSpPr>
              <a:spLocks noChangeShapeType="1"/>
            </p:cNvSpPr>
            <p:nvPr/>
          </p:nvSpPr>
          <p:spPr bwMode="auto">
            <a:xfrm>
              <a:off x="3745" y="3840"/>
              <a:ext cx="177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212" name="Rectangle 12"/>
          <p:cNvSpPr>
            <a:spLocks noChangeArrowheads="1"/>
          </p:cNvSpPr>
          <p:nvPr/>
        </p:nvSpPr>
        <p:spPr bwMode="auto">
          <a:xfrm>
            <a:off x="153988" y="2058988"/>
            <a:ext cx="2663825" cy="40354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Threats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Opportunities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Weaknesses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Strengths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(TOWS)</a:t>
            </a:r>
          </a:p>
        </p:txBody>
      </p:sp>
      <p:sp>
        <p:nvSpPr>
          <p:cNvPr id="819213" name="Line 13"/>
          <p:cNvSpPr>
            <a:spLocks noChangeShapeType="1"/>
          </p:cNvSpPr>
          <p:nvPr/>
        </p:nvSpPr>
        <p:spPr bwMode="auto">
          <a:xfrm>
            <a:off x="3049588" y="3733800"/>
            <a:ext cx="684212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14" name="Line 14"/>
          <p:cNvSpPr>
            <a:spLocks noChangeShapeType="1"/>
          </p:cNvSpPr>
          <p:nvPr/>
        </p:nvSpPr>
        <p:spPr bwMode="auto">
          <a:xfrm>
            <a:off x="5335588" y="3733800"/>
            <a:ext cx="684212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4AE29C9A-FC41-40DB-AC61-5C8D5403DBC5}" type="slidenum">
              <a:rPr lang="en-US"/>
              <a:pPr/>
              <a:t>2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Outline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8486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The Nature of Strategy Analysis and Choice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A Comprehensive Strategy-Formulation Framework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The Input Stage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7AB69CCA-01E2-4246-96D7-1122ED662E38}" type="slidenum">
              <a:rPr lang="en-US"/>
              <a:pPr/>
              <a:t>20</a:t>
            </a:fld>
            <a:endParaRPr lang="en-US"/>
          </a:p>
        </p:txBody>
      </p:sp>
      <p:sp>
        <p:nvSpPr>
          <p:cNvPr id="91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230188"/>
            <a:ext cx="7769225" cy="1216025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i="1">
                <a:solidFill>
                  <a:schemeClr val="tx1"/>
                </a:solidFill>
              </a:rPr>
              <a:t>WO</a:t>
            </a:r>
            <a:r>
              <a:rPr lang="en-US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chemeClr val="tx1"/>
                </a:solidFill>
              </a:rPr>
              <a:t>Strategies</a:t>
            </a:r>
          </a:p>
        </p:txBody>
      </p:sp>
      <p:grpSp>
        <p:nvGrpSpPr>
          <p:cNvPr id="915459" name="Group 3"/>
          <p:cNvGrpSpPr>
            <a:grpSpLocks/>
          </p:cNvGrpSpPr>
          <p:nvPr/>
        </p:nvGrpSpPr>
        <p:grpSpPr bwMode="auto">
          <a:xfrm>
            <a:off x="3124200" y="2057400"/>
            <a:ext cx="5638800" cy="4038600"/>
            <a:chOff x="1968" y="1296"/>
            <a:chExt cx="3552" cy="2544"/>
          </a:xfrm>
        </p:grpSpPr>
        <p:sp>
          <p:nvSpPr>
            <p:cNvPr id="915460" name="Rectangle 4"/>
            <p:cNvSpPr>
              <a:spLocks noChangeArrowheads="1"/>
            </p:cNvSpPr>
            <p:nvPr/>
          </p:nvSpPr>
          <p:spPr bwMode="auto">
            <a:xfrm>
              <a:off x="1968" y="1296"/>
              <a:ext cx="1776" cy="2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 algn="ctr">
                <a:buSzTx/>
                <a:buFontTx/>
                <a:buNone/>
              </a:pPr>
              <a:r>
                <a:rPr lang="en-US" i="1"/>
                <a:t>WO</a:t>
              </a:r>
            </a:p>
            <a:p>
              <a:pPr algn="ctr">
                <a:buSzTx/>
                <a:buFontTx/>
                <a:buNone/>
              </a:pPr>
              <a:r>
                <a:rPr lang="en-US"/>
                <a:t> Strategies</a:t>
              </a:r>
            </a:p>
            <a:p>
              <a:pPr algn="ctr">
                <a:buSzTx/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5461" name="Rectangle 5"/>
            <p:cNvSpPr>
              <a:spLocks noChangeArrowheads="1"/>
            </p:cNvSpPr>
            <p:nvPr/>
          </p:nvSpPr>
          <p:spPr bwMode="auto">
            <a:xfrm>
              <a:off x="3744" y="1296"/>
              <a:ext cx="1776" cy="2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/>
                <a:t>Improving internal weaknesses by taking advantage of external opportunities</a:t>
              </a:r>
            </a:p>
          </p:txBody>
        </p:sp>
        <p:sp>
          <p:nvSpPr>
            <p:cNvPr id="915462" name="Line 6"/>
            <p:cNvSpPr>
              <a:spLocks noChangeShapeType="1"/>
            </p:cNvSpPr>
            <p:nvPr/>
          </p:nvSpPr>
          <p:spPr bwMode="auto">
            <a:xfrm>
              <a:off x="1969" y="1296"/>
              <a:ext cx="177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5463" name="Line 7"/>
            <p:cNvSpPr>
              <a:spLocks noChangeShapeType="1"/>
            </p:cNvSpPr>
            <p:nvPr/>
          </p:nvSpPr>
          <p:spPr bwMode="auto">
            <a:xfrm>
              <a:off x="1969" y="3840"/>
              <a:ext cx="177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5464" name="Line 8"/>
            <p:cNvSpPr>
              <a:spLocks noChangeShapeType="1"/>
            </p:cNvSpPr>
            <p:nvPr/>
          </p:nvSpPr>
          <p:spPr bwMode="auto">
            <a:xfrm>
              <a:off x="1968" y="1297"/>
              <a:ext cx="0" cy="2543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5465" name="Line 9"/>
            <p:cNvSpPr>
              <a:spLocks noChangeShapeType="1"/>
            </p:cNvSpPr>
            <p:nvPr/>
          </p:nvSpPr>
          <p:spPr bwMode="auto">
            <a:xfrm>
              <a:off x="5520" y="1297"/>
              <a:ext cx="0" cy="2543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5466" name="Line 10"/>
            <p:cNvSpPr>
              <a:spLocks noChangeShapeType="1"/>
            </p:cNvSpPr>
            <p:nvPr/>
          </p:nvSpPr>
          <p:spPr bwMode="auto">
            <a:xfrm>
              <a:off x="3745" y="1296"/>
              <a:ext cx="177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5467" name="Line 11"/>
            <p:cNvSpPr>
              <a:spLocks noChangeShapeType="1"/>
            </p:cNvSpPr>
            <p:nvPr/>
          </p:nvSpPr>
          <p:spPr bwMode="auto">
            <a:xfrm>
              <a:off x="3745" y="3840"/>
              <a:ext cx="177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5468" name="Rectangle 12"/>
          <p:cNvSpPr>
            <a:spLocks noChangeArrowheads="1"/>
          </p:cNvSpPr>
          <p:nvPr/>
        </p:nvSpPr>
        <p:spPr bwMode="auto">
          <a:xfrm>
            <a:off x="153988" y="2058988"/>
            <a:ext cx="2663825" cy="40354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Threats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Opportunities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Weaknesses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Strengths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(TOWS)</a:t>
            </a:r>
          </a:p>
        </p:txBody>
      </p:sp>
      <p:sp>
        <p:nvSpPr>
          <p:cNvPr id="915469" name="Line 13"/>
          <p:cNvSpPr>
            <a:spLocks noChangeShapeType="1"/>
          </p:cNvSpPr>
          <p:nvPr/>
        </p:nvSpPr>
        <p:spPr bwMode="auto">
          <a:xfrm>
            <a:off x="3049588" y="3733800"/>
            <a:ext cx="684212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5470" name="Line 14"/>
          <p:cNvSpPr>
            <a:spLocks noChangeShapeType="1"/>
          </p:cNvSpPr>
          <p:nvPr/>
        </p:nvSpPr>
        <p:spPr bwMode="auto">
          <a:xfrm>
            <a:off x="5335588" y="3733800"/>
            <a:ext cx="684212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831B229F-0BB7-443D-9AF8-DC638FE3C25E}" type="slidenum">
              <a:rPr lang="en-US"/>
              <a:pPr/>
              <a:t>21</a:t>
            </a:fld>
            <a:endParaRPr lang="en-US"/>
          </a:p>
        </p:txBody>
      </p:sp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230188"/>
            <a:ext cx="7769225" cy="1216025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i="1">
                <a:solidFill>
                  <a:schemeClr val="tx1"/>
                </a:solidFill>
              </a:rPr>
              <a:t>ST</a:t>
            </a:r>
            <a:r>
              <a:rPr lang="en-US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chemeClr val="tx1"/>
                </a:solidFill>
              </a:rPr>
              <a:t>Strategies</a:t>
            </a:r>
          </a:p>
        </p:txBody>
      </p:sp>
      <p:grpSp>
        <p:nvGrpSpPr>
          <p:cNvPr id="917507" name="Group 3"/>
          <p:cNvGrpSpPr>
            <a:grpSpLocks/>
          </p:cNvGrpSpPr>
          <p:nvPr/>
        </p:nvGrpSpPr>
        <p:grpSpPr bwMode="auto">
          <a:xfrm>
            <a:off x="3124200" y="2057400"/>
            <a:ext cx="5638800" cy="4038600"/>
            <a:chOff x="1968" y="1296"/>
            <a:chExt cx="3552" cy="2544"/>
          </a:xfrm>
        </p:grpSpPr>
        <p:sp>
          <p:nvSpPr>
            <p:cNvPr id="917508" name="Rectangle 4"/>
            <p:cNvSpPr>
              <a:spLocks noChangeArrowheads="1"/>
            </p:cNvSpPr>
            <p:nvPr/>
          </p:nvSpPr>
          <p:spPr bwMode="auto">
            <a:xfrm>
              <a:off x="1968" y="1296"/>
              <a:ext cx="1776" cy="2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 algn="ctr">
                <a:buSzTx/>
                <a:buFontTx/>
                <a:buNone/>
              </a:pPr>
              <a:r>
                <a:rPr lang="en-US" i="1"/>
                <a:t>ST</a:t>
              </a:r>
            </a:p>
            <a:p>
              <a:pPr algn="ctr">
                <a:buSzTx/>
                <a:buFontTx/>
                <a:buNone/>
              </a:pPr>
              <a:r>
                <a:rPr lang="en-US"/>
                <a:t> Strategies</a:t>
              </a:r>
            </a:p>
            <a:p>
              <a:pPr algn="ctr">
                <a:buSzTx/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7509" name="Rectangle 5"/>
            <p:cNvSpPr>
              <a:spLocks noChangeArrowheads="1"/>
            </p:cNvSpPr>
            <p:nvPr/>
          </p:nvSpPr>
          <p:spPr bwMode="auto">
            <a:xfrm>
              <a:off x="3744" y="1296"/>
              <a:ext cx="1776" cy="2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/>
                <a:t>Using firm’s strengths to avoid or reduce the impact of external threats.</a:t>
              </a:r>
            </a:p>
            <a:p>
              <a:pPr algn="ctr">
                <a:buSzTx/>
                <a:buFontTx/>
                <a:buNone/>
              </a:pPr>
              <a:endParaRPr lang="en-US"/>
            </a:p>
          </p:txBody>
        </p:sp>
        <p:sp>
          <p:nvSpPr>
            <p:cNvPr id="917510" name="Line 6"/>
            <p:cNvSpPr>
              <a:spLocks noChangeShapeType="1"/>
            </p:cNvSpPr>
            <p:nvPr/>
          </p:nvSpPr>
          <p:spPr bwMode="auto">
            <a:xfrm>
              <a:off x="1969" y="1296"/>
              <a:ext cx="177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7511" name="Line 7"/>
            <p:cNvSpPr>
              <a:spLocks noChangeShapeType="1"/>
            </p:cNvSpPr>
            <p:nvPr/>
          </p:nvSpPr>
          <p:spPr bwMode="auto">
            <a:xfrm>
              <a:off x="1969" y="3840"/>
              <a:ext cx="177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7512" name="Line 8"/>
            <p:cNvSpPr>
              <a:spLocks noChangeShapeType="1"/>
            </p:cNvSpPr>
            <p:nvPr/>
          </p:nvSpPr>
          <p:spPr bwMode="auto">
            <a:xfrm>
              <a:off x="1968" y="1297"/>
              <a:ext cx="0" cy="2543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7513" name="Line 9"/>
            <p:cNvSpPr>
              <a:spLocks noChangeShapeType="1"/>
            </p:cNvSpPr>
            <p:nvPr/>
          </p:nvSpPr>
          <p:spPr bwMode="auto">
            <a:xfrm>
              <a:off x="5520" y="1297"/>
              <a:ext cx="0" cy="2543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7514" name="Line 10"/>
            <p:cNvSpPr>
              <a:spLocks noChangeShapeType="1"/>
            </p:cNvSpPr>
            <p:nvPr/>
          </p:nvSpPr>
          <p:spPr bwMode="auto">
            <a:xfrm>
              <a:off x="3745" y="1296"/>
              <a:ext cx="177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7515" name="Line 11"/>
            <p:cNvSpPr>
              <a:spLocks noChangeShapeType="1"/>
            </p:cNvSpPr>
            <p:nvPr/>
          </p:nvSpPr>
          <p:spPr bwMode="auto">
            <a:xfrm>
              <a:off x="3745" y="3840"/>
              <a:ext cx="177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7516" name="Rectangle 12"/>
          <p:cNvSpPr>
            <a:spLocks noChangeArrowheads="1"/>
          </p:cNvSpPr>
          <p:nvPr/>
        </p:nvSpPr>
        <p:spPr bwMode="auto">
          <a:xfrm>
            <a:off x="153988" y="2058988"/>
            <a:ext cx="2663825" cy="40354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Threats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Opportunities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Weaknesses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Strengths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(TOWS)</a:t>
            </a:r>
          </a:p>
        </p:txBody>
      </p:sp>
      <p:sp>
        <p:nvSpPr>
          <p:cNvPr id="917517" name="Line 13"/>
          <p:cNvSpPr>
            <a:spLocks noChangeShapeType="1"/>
          </p:cNvSpPr>
          <p:nvPr/>
        </p:nvSpPr>
        <p:spPr bwMode="auto">
          <a:xfrm>
            <a:off x="3049588" y="3733800"/>
            <a:ext cx="684212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7518" name="Line 14"/>
          <p:cNvSpPr>
            <a:spLocks noChangeShapeType="1"/>
          </p:cNvSpPr>
          <p:nvPr/>
        </p:nvSpPr>
        <p:spPr bwMode="auto">
          <a:xfrm>
            <a:off x="5335588" y="3733800"/>
            <a:ext cx="684212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57CCA1F8-C760-4FE9-B321-ECD6E3809431}" type="slidenum">
              <a:rPr lang="en-US"/>
              <a:pPr/>
              <a:t>22</a:t>
            </a:fld>
            <a:endParaRPr lang="en-US"/>
          </a:p>
        </p:txBody>
      </p:sp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230188"/>
            <a:ext cx="7769225" cy="1216025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i="1">
                <a:solidFill>
                  <a:schemeClr val="tx1"/>
                </a:solidFill>
              </a:rPr>
              <a:t>WT</a:t>
            </a:r>
            <a:r>
              <a:rPr lang="en-US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chemeClr val="tx1"/>
                </a:solidFill>
              </a:rPr>
              <a:t>Strategies</a:t>
            </a:r>
          </a:p>
        </p:txBody>
      </p:sp>
      <p:grpSp>
        <p:nvGrpSpPr>
          <p:cNvPr id="919555" name="Group 3"/>
          <p:cNvGrpSpPr>
            <a:grpSpLocks/>
          </p:cNvGrpSpPr>
          <p:nvPr/>
        </p:nvGrpSpPr>
        <p:grpSpPr bwMode="auto">
          <a:xfrm>
            <a:off x="3124200" y="2057400"/>
            <a:ext cx="5638800" cy="4038600"/>
            <a:chOff x="1968" y="1296"/>
            <a:chExt cx="3552" cy="2544"/>
          </a:xfrm>
        </p:grpSpPr>
        <p:sp>
          <p:nvSpPr>
            <p:cNvPr id="919556" name="Rectangle 4"/>
            <p:cNvSpPr>
              <a:spLocks noChangeArrowheads="1"/>
            </p:cNvSpPr>
            <p:nvPr/>
          </p:nvSpPr>
          <p:spPr bwMode="auto">
            <a:xfrm>
              <a:off x="1968" y="1296"/>
              <a:ext cx="1776" cy="2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 anchorCtr="1"/>
            <a:lstStyle/>
            <a:p>
              <a:pPr algn="ctr">
                <a:buSzTx/>
                <a:buFontTx/>
                <a:buNone/>
              </a:pPr>
              <a:r>
                <a:rPr lang="en-US" i="1"/>
                <a:t>WT</a:t>
              </a:r>
            </a:p>
            <a:p>
              <a:pPr algn="ctr">
                <a:buSzTx/>
                <a:buFontTx/>
                <a:buNone/>
              </a:pPr>
              <a:r>
                <a:rPr lang="en-US"/>
                <a:t> Strategies</a:t>
              </a:r>
            </a:p>
            <a:p>
              <a:pPr algn="ctr">
                <a:buSzTx/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9557" name="Rectangle 5"/>
            <p:cNvSpPr>
              <a:spLocks noChangeArrowheads="1"/>
            </p:cNvSpPr>
            <p:nvPr/>
          </p:nvSpPr>
          <p:spPr bwMode="auto">
            <a:xfrm>
              <a:off x="3744" y="1296"/>
              <a:ext cx="1776" cy="2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endParaRPr lang="en-US"/>
            </a:p>
            <a:p>
              <a:pPr algn="ctr">
                <a:buSzTx/>
                <a:buFontTx/>
                <a:buNone/>
              </a:pPr>
              <a:endParaRPr lang="en-US"/>
            </a:p>
            <a:p>
              <a:pPr algn="ctr">
                <a:buSzTx/>
                <a:buFontTx/>
                <a:buNone/>
              </a:pPr>
              <a:r>
                <a:rPr lang="en-US"/>
                <a:t>Defensive tactics aimed at reducing internal weaknesses and avoiding environmental threats.</a:t>
              </a:r>
            </a:p>
            <a:p>
              <a:pPr algn="ctr">
                <a:buSzTx/>
                <a:buFontTx/>
                <a:buNone/>
              </a:pPr>
              <a:endParaRPr lang="en-US"/>
            </a:p>
            <a:p>
              <a:pPr algn="ctr">
                <a:buSzTx/>
                <a:buFontTx/>
                <a:buNone/>
              </a:pPr>
              <a:endParaRPr lang="en-US"/>
            </a:p>
          </p:txBody>
        </p:sp>
        <p:sp>
          <p:nvSpPr>
            <p:cNvPr id="919558" name="Line 6"/>
            <p:cNvSpPr>
              <a:spLocks noChangeShapeType="1"/>
            </p:cNvSpPr>
            <p:nvPr/>
          </p:nvSpPr>
          <p:spPr bwMode="auto">
            <a:xfrm>
              <a:off x="1969" y="1296"/>
              <a:ext cx="177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9559" name="Line 7"/>
            <p:cNvSpPr>
              <a:spLocks noChangeShapeType="1"/>
            </p:cNvSpPr>
            <p:nvPr/>
          </p:nvSpPr>
          <p:spPr bwMode="auto">
            <a:xfrm>
              <a:off x="1969" y="3840"/>
              <a:ext cx="177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9560" name="Line 8"/>
            <p:cNvSpPr>
              <a:spLocks noChangeShapeType="1"/>
            </p:cNvSpPr>
            <p:nvPr/>
          </p:nvSpPr>
          <p:spPr bwMode="auto">
            <a:xfrm>
              <a:off x="1968" y="1297"/>
              <a:ext cx="0" cy="2543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9561" name="Line 9"/>
            <p:cNvSpPr>
              <a:spLocks noChangeShapeType="1"/>
            </p:cNvSpPr>
            <p:nvPr/>
          </p:nvSpPr>
          <p:spPr bwMode="auto">
            <a:xfrm>
              <a:off x="5520" y="1297"/>
              <a:ext cx="0" cy="2543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9562" name="Line 10"/>
            <p:cNvSpPr>
              <a:spLocks noChangeShapeType="1"/>
            </p:cNvSpPr>
            <p:nvPr/>
          </p:nvSpPr>
          <p:spPr bwMode="auto">
            <a:xfrm>
              <a:off x="3745" y="1296"/>
              <a:ext cx="177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9563" name="Line 11"/>
            <p:cNvSpPr>
              <a:spLocks noChangeShapeType="1"/>
            </p:cNvSpPr>
            <p:nvPr/>
          </p:nvSpPr>
          <p:spPr bwMode="auto">
            <a:xfrm>
              <a:off x="3745" y="3840"/>
              <a:ext cx="1775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9564" name="Rectangle 12"/>
          <p:cNvSpPr>
            <a:spLocks noChangeArrowheads="1"/>
          </p:cNvSpPr>
          <p:nvPr/>
        </p:nvSpPr>
        <p:spPr bwMode="auto">
          <a:xfrm>
            <a:off x="153988" y="2058988"/>
            <a:ext cx="2663825" cy="40354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Threats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Opportunities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Weaknesses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Strengths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3200">
                <a:solidFill>
                  <a:srgbClr val="003366"/>
                </a:solidFill>
              </a:rPr>
              <a:t>(TOWS)</a:t>
            </a:r>
          </a:p>
        </p:txBody>
      </p:sp>
      <p:sp>
        <p:nvSpPr>
          <p:cNvPr id="919565" name="Line 13"/>
          <p:cNvSpPr>
            <a:spLocks noChangeShapeType="1"/>
          </p:cNvSpPr>
          <p:nvPr/>
        </p:nvSpPr>
        <p:spPr bwMode="auto">
          <a:xfrm>
            <a:off x="3049588" y="3733800"/>
            <a:ext cx="684212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9566" name="Line 14"/>
          <p:cNvSpPr>
            <a:spLocks noChangeShapeType="1"/>
          </p:cNvSpPr>
          <p:nvPr/>
        </p:nvSpPr>
        <p:spPr bwMode="auto">
          <a:xfrm>
            <a:off x="5335588" y="3733800"/>
            <a:ext cx="684212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1B349318-C376-4227-852E-4BED3AA6A10A}" type="slidenum">
              <a:rPr lang="en-US"/>
              <a:pPr/>
              <a:t>23</a:t>
            </a:fld>
            <a:endParaRPr lang="en-US"/>
          </a:p>
        </p:txBody>
      </p:sp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TOWS Matrix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97825" cy="4187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Steps in developing the TOWS Matrix</a:t>
            </a:r>
          </a:p>
          <a:p>
            <a:pPr marL="609600" indent="-609600" algn="ctr">
              <a:buFontTx/>
              <a:buNone/>
            </a:pPr>
            <a:endParaRPr lang="en-US" b="1">
              <a:solidFill>
                <a:schemeClr val="bg1"/>
              </a:solidFill>
            </a:endParaRPr>
          </a:p>
          <a:p>
            <a:pPr marL="1257300" lvl="1" indent="-533400">
              <a:buSzPct val="80000"/>
              <a:buFontTx/>
              <a:buAutoNum type="arabicPeriod"/>
            </a:pPr>
            <a:r>
              <a:rPr lang="en-US" sz="2400">
                <a:solidFill>
                  <a:schemeClr val="bg1"/>
                </a:solidFill>
              </a:rPr>
              <a:t>List the firm’s key external opportunities</a:t>
            </a:r>
          </a:p>
          <a:p>
            <a:pPr marL="1257300" lvl="1" indent="-533400">
              <a:buSzPct val="80000"/>
              <a:buFontTx/>
              <a:buAutoNum type="arabicPeriod"/>
            </a:pPr>
            <a:r>
              <a:rPr lang="en-US" sz="2400">
                <a:solidFill>
                  <a:schemeClr val="bg1"/>
                </a:solidFill>
              </a:rPr>
              <a:t>List the firm’s key external threats</a:t>
            </a:r>
          </a:p>
          <a:p>
            <a:pPr marL="1257300" lvl="1" indent="-533400">
              <a:buSzPct val="80000"/>
              <a:buFontTx/>
              <a:buAutoNum type="arabicPeriod"/>
            </a:pPr>
            <a:r>
              <a:rPr lang="en-US" sz="2400">
                <a:solidFill>
                  <a:schemeClr val="bg1"/>
                </a:solidFill>
              </a:rPr>
              <a:t>List the firm’s key internal strengths</a:t>
            </a:r>
          </a:p>
          <a:p>
            <a:pPr marL="1257300" lvl="1" indent="-533400">
              <a:buSzPct val="80000"/>
              <a:buFontTx/>
              <a:buAutoNum type="arabicPeriod"/>
            </a:pPr>
            <a:r>
              <a:rPr lang="en-US" sz="2400">
                <a:solidFill>
                  <a:schemeClr val="bg1"/>
                </a:solidFill>
              </a:rPr>
              <a:t>List the firm’s key internal weaknesses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2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2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2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2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39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582FBCEA-5449-4CE4-B724-1682013285ED}" type="slidenum">
              <a:rPr lang="en-US"/>
              <a:pPr/>
              <a:t>24</a:t>
            </a:fld>
            <a:endParaRPr lang="en-US"/>
          </a:p>
        </p:txBody>
      </p:sp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TOWS Matrix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buSzPct val="80000"/>
              <a:buFont typeface="Wingdings" pitchFamily="2" charset="2"/>
              <a:buNone/>
            </a:pPr>
            <a:r>
              <a:rPr lang="en-US" sz="2800">
                <a:solidFill>
                  <a:schemeClr val="bg1"/>
                </a:solidFill>
              </a:rPr>
              <a:t>Developing the TOWS Matrix</a:t>
            </a:r>
          </a:p>
          <a:p>
            <a:pPr marL="609600" indent="-609600">
              <a:lnSpc>
                <a:spcPct val="80000"/>
              </a:lnSpc>
              <a:buSzPct val="80000"/>
              <a:buFont typeface="Wingdings" pitchFamily="2" charset="2"/>
              <a:buNone/>
            </a:pPr>
            <a:endParaRPr lang="en-US" sz="280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SzPct val="80000"/>
              <a:buFont typeface="Wingdings" pitchFamily="2" charset="2"/>
              <a:buNone/>
            </a:pPr>
            <a:endParaRPr lang="en-US" sz="200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SzPct val="80000"/>
              <a:buFont typeface="Wingdings" pitchFamily="2" charset="2"/>
              <a:buNone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SzPct val="80000"/>
              <a:buFontTx/>
              <a:buAutoNum type="arabicPeriod" startAt="5"/>
            </a:pPr>
            <a:r>
              <a:rPr lang="en-US" sz="2400">
                <a:solidFill>
                  <a:schemeClr val="bg1"/>
                </a:solidFill>
              </a:rPr>
              <a:t>Match internal strengths with external opportunities and record the resultant SO Strategies</a:t>
            </a:r>
          </a:p>
          <a:p>
            <a:pPr marL="609600" indent="-609600">
              <a:lnSpc>
                <a:spcPct val="80000"/>
              </a:lnSpc>
              <a:buSzPct val="80000"/>
              <a:buFontTx/>
              <a:buAutoNum type="arabicPeriod" startAt="5"/>
            </a:pPr>
            <a:r>
              <a:rPr lang="en-US" sz="2400">
                <a:solidFill>
                  <a:schemeClr val="bg1"/>
                </a:solidFill>
              </a:rPr>
              <a:t>Match internal weaknesses with external opportunities and record the resultant WO Strategies</a:t>
            </a:r>
          </a:p>
          <a:p>
            <a:pPr marL="609600" indent="-609600">
              <a:lnSpc>
                <a:spcPct val="80000"/>
              </a:lnSpc>
              <a:buSzPct val="80000"/>
              <a:buFontTx/>
              <a:buAutoNum type="arabicPeriod" startAt="5"/>
            </a:pPr>
            <a:r>
              <a:rPr lang="en-US" sz="2400">
                <a:solidFill>
                  <a:schemeClr val="bg1"/>
                </a:solidFill>
              </a:rPr>
              <a:t>Match internal strengths with external threats and record the resultant ST Strategies</a:t>
            </a:r>
          </a:p>
          <a:p>
            <a:pPr marL="609600" indent="-609600">
              <a:lnSpc>
                <a:spcPct val="80000"/>
              </a:lnSpc>
              <a:buSzPct val="80000"/>
              <a:buFontTx/>
              <a:buAutoNum type="arabicPeriod" startAt="5"/>
            </a:pPr>
            <a:r>
              <a:rPr lang="en-US" sz="2400">
                <a:solidFill>
                  <a:schemeClr val="bg1"/>
                </a:solidFill>
              </a:rPr>
              <a:t>Match internal weaknesses with external threats and record the resultant WT Strategies</a:t>
            </a:r>
          </a:p>
          <a:p>
            <a:pPr marL="609600" indent="-609600">
              <a:lnSpc>
                <a:spcPct val="80000"/>
              </a:lnSpc>
              <a:buSzPct val="80000"/>
              <a:buFontTx/>
              <a:buAutoNum type="arabicPeriod" startAt="5"/>
            </a:pPr>
            <a:endParaRPr 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0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9A2E1554-259C-46AA-9391-9E32F60B8B97}" type="slidenum">
              <a:rPr lang="en-US"/>
              <a:pPr/>
              <a:t>25</a:t>
            </a:fld>
            <a:endParaRPr lang="en-US"/>
          </a:p>
        </p:txBody>
      </p:sp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85800"/>
          </a:xfrm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TOWS Matrix</a:t>
            </a:r>
          </a:p>
        </p:txBody>
      </p:sp>
      <p:grpSp>
        <p:nvGrpSpPr>
          <p:cNvPr id="831491" name="Group 3"/>
          <p:cNvGrpSpPr>
            <a:grpSpLocks/>
          </p:cNvGrpSpPr>
          <p:nvPr/>
        </p:nvGrpSpPr>
        <p:grpSpPr bwMode="auto">
          <a:xfrm>
            <a:off x="228600" y="1066800"/>
            <a:ext cx="8610600" cy="5181600"/>
            <a:chOff x="144" y="720"/>
            <a:chExt cx="5424" cy="3264"/>
          </a:xfrm>
        </p:grpSpPr>
        <p:sp>
          <p:nvSpPr>
            <p:cNvPr id="831492" name="Rectangle 4"/>
            <p:cNvSpPr>
              <a:spLocks noChangeArrowheads="1"/>
            </p:cNvSpPr>
            <p:nvPr/>
          </p:nvSpPr>
          <p:spPr bwMode="auto">
            <a:xfrm>
              <a:off x="3792" y="2959"/>
              <a:ext cx="1776" cy="1025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buSzTx/>
                <a:buFontTx/>
                <a:buNone/>
              </a:pPr>
              <a:r>
                <a:rPr lang="en-US" sz="2400" b="1"/>
                <a:t>WT Strategies</a:t>
              </a:r>
            </a:p>
            <a:p>
              <a:pPr algn="ctr">
                <a:buSzTx/>
                <a:buFontTx/>
                <a:buNone/>
              </a:pPr>
              <a:endParaRPr lang="en-US" sz="2400" b="1"/>
            </a:p>
            <a:p>
              <a:pPr algn="ctr">
                <a:buSzTx/>
                <a:buFontTx/>
                <a:buNone/>
              </a:pPr>
              <a:r>
                <a:rPr lang="en-US" sz="1800" i="1"/>
                <a:t>Minimize weaknesses and avoid threats</a:t>
              </a:r>
            </a:p>
          </p:txBody>
        </p:sp>
        <p:sp>
          <p:nvSpPr>
            <p:cNvPr id="831493" name="Rectangle 5"/>
            <p:cNvSpPr>
              <a:spLocks noChangeArrowheads="1"/>
            </p:cNvSpPr>
            <p:nvPr/>
          </p:nvSpPr>
          <p:spPr bwMode="auto">
            <a:xfrm>
              <a:off x="1824" y="2959"/>
              <a:ext cx="1968" cy="1025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buSzTx/>
                <a:buFontTx/>
                <a:buNone/>
              </a:pPr>
              <a:r>
                <a:rPr lang="en-US" sz="2400" b="1"/>
                <a:t>ST Strategies</a:t>
              </a:r>
            </a:p>
            <a:p>
              <a:pPr algn="ctr">
                <a:buSzTx/>
                <a:buFontTx/>
                <a:buNone/>
              </a:pPr>
              <a:endParaRPr lang="en-US" sz="2400" b="1"/>
            </a:p>
            <a:p>
              <a:pPr algn="ctr">
                <a:buSzTx/>
                <a:buFontTx/>
                <a:buNone/>
              </a:pPr>
              <a:r>
                <a:rPr lang="en-US" sz="1800" i="1"/>
                <a:t>Use strengths to avoid threats</a:t>
              </a:r>
            </a:p>
          </p:txBody>
        </p:sp>
        <p:sp>
          <p:nvSpPr>
            <p:cNvPr id="831494" name="Rectangle 6"/>
            <p:cNvSpPr>
              <a:spLocks noChangeArrowheads="1"/>
            </p:cNvSpPr>
            <p:nvPr/>
          </p:nvSpPr>
          <p:spPr bwMode="auto">
            <a:xfrm>
              <a:off x="144" y="2959"/>
              <a:ext cx="1680" cy="1025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buSzTx/>
                <a:buFontTx/>
                <a:buNone/>
              </a:pPr>
              <a:r>
                <a:rPr lang="en-US" sz="2400" b="1"/>
                <a:t>Threats-T</a:t>
              </a:r>
            </a:p>
            <a:p>
              <a:pPr algn="ctr">
                <a:buSzTx/>
                <a:buFontTx/>
                <a:buNone/>
              </a:pPr>
              <a:endParaRPr lang="en-US" sz="2400" b="1"/>
            </a:p>
            <a:p>
              <a:pPr algn="ctr">
                <a:buSzTx/>
                <a:buFontTx/>
                <a:buNone/>
              </a:pPr>
              <a:r>
                <a:rPr lang="en-US" sz="1800" i="1"/>
                <a:t>List Threats</a:t>
              </a:r>
            </a:p>
          </p:txBody>
        </p:sp>
        <p:sp>
          <p:nvSpPr>
            <p:cNvPr id="831495" name="Rectangle 7"/>
            <p:cNvSpPr>
              <a:spLocks noChangeArrowheads="1"/>
            </p:cNvSpPr>
            <p:nvPr/>
          </p:nvSpPr>
          <p:spPr bwMode="auto">
            <a:xfrm>
              <a:off x="3792" y="1755"/>
              <a:ext cx="1776" cy="120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buSzTx/>
                <a:buFontTx/>
                <a:buNone/>
              </a:pPr>
              <a:r>
                <a:rPr lang="en-US" sz="2400" b="1"/>
                <a:t>WO Strategies</a:t>
              </a:r>
            </a:p>
            <a:p>
              <a:pPr algn="ctr">
                <a:buSzTx/>
                <a:buFontTx/>
                <a:buNone/>
              </a:pPr>
              <a:endParaRPr lang="en-US" sz="2400" b="1"/>
            </a:p>
            <a:p>
              <a:pPr algn="ctr">
                <a:buSzTx/>
                <a:buFontTx/>
                <a:buNone/>
              </a:pPr>
              <a:r>
                <a:rPr lang="en-US" sz="1800" i="1"/>
                <a:t>Overcome weaknesses by taking advantage of opportunities</a:t>
              </a:r>
            </a:p>
          </p:txBody>
        </p:sp>
        <p:sp>
          <p:nvSpPr>
            <p:cNvPr id="831496" name="Rectangle 8"/>
            <p:cNvSpPr>
              <a:spLocks noChangeArrowheads="1"/>
            </p:cNvSpPr>
            <p:nvPr/>
          </p:nvSpPr>
          <p:spPr bwMode="auto">
            <a:xfrm>
              <a:off x="1824" y="1755"/>
              <a:ext cx="1968" cy="120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buSzTx/>
                <a:buFontTx/>
                <a:buNone/>
              </a:pPr>
              <a:r>
                <a:rPr lang="en-US" sz="2400" b="1"/>
                <a:t>SO Strategies</a:t>
              </a:r>
            </a:p>
            <a:p>
              <a:pPr algn="ctr">
                <a:buSzTx/>
                <a:buFontTx/>
                <a:buNone/>
              </a:pPr>
              <a:endParaRPr lang="en-US" sz="2400" b="1"/>
            </a:p>
            <a:p>
              <a:pPr algn="ctr">
                <a:buSzTx/>
                <a:buFontTx/>
                <a:buNone/>
              </a:pPr>
              <a:r>
                <a:rPr lang="en-US" sz="1800" i="1"/>
                <a:t>Use strengths to take advantage of opportunities</a:t>
              </a:r>
            </a:p>
          </p:txBody>
        </p:sp>
        <p:sp>
          <p:nvSpPr>
            <p:cNvPr id="831497" name="Rectangle 9"/>
            <p:cNvSpPr>
              <a:spLocks noChangeArrowheads="1"/>
            </p:cNvSpPr>
            <p:nvPr/>
          </p:nvSpPr>
          <p:spPr bwMode="auto">
            <a:xfrm>
              <a:off x="144" y="1755"/>
              <a:ext cx="1680" cy="120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buSzTx/>
                <a:buFontTx/>
                <a:buNone/>
              </a:pPr>
              <a:r>
                <a:rPr lang="en-US" sz="2400" b="1"/>
                <a:t>Opportunities-O</a:t>
              </a:r>
            </a:p>
            <a:p>
              <a:pPr algn="ctr">
                <a:buSzTx/>
                <a:buFontTx/>
                <a:buNone/>
              </a:pPr>
              <a:endParaRPr lang="en-US" sz="2400" b="1"/>
            </a:p>
            <a:p>
              <a:pPr algn="ctr">
                <a:buSzTx/>
                <a:buFontTx/>
                <a:buNone/>
              </a:pPr>
              <a:r>
                <a:rPr lang="en-US" sz="1800" i="1"/>
                <a:t>List Opportunities</a:t>
              </a:r>
            </a:p>
          </p:txBody>
        </p:sp>
        <p:sp>
          <p:nvSpPr>
            <p:cNvPr id="831498" name="Rectangle 10"/>
            <p:cNvSpPr>
              <a:spLocks noChangeArrowheads="1"/>
            </p:cNvSpPr>
            <p:nvPr/>
          </p:nvSpPr>
          <p:spPr bwMode="auto">
            <a:xfrm>
              <a:off x="3792" y="720"/>
              <a:ext cx="1776" cy="1035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buSzTx/>
                <a:buFontTx/>
                <a:buNone/>
              </a:pPr>
              <a:r>
                <a:rPr lang="en-US" sz="2400" b="1"/>
                <a:t>Weaknesses-W</a:t>
              </a:r>
            </a:p>
            <a:p>
              <a:pPr algn="ctr">
                <a:buSzTx/>
                <a:buFontTx/>
                <a:buNone/>
              </a:pPr>
              <a:endParaRPr lang="en-US" sz="2400" b="1"/>
            </a:p>
            <a:p>
              <a:pPr algn="ctr">
                <a:buSzTx/>
                <a:buFontTx/>
                <a:buNone/>
              </a:pPr>
              <a:r>
                <a:rPr lang="en-US" sz="1800" i="1"/>
                <a:t>List Weaknesses</a:t>
              </a:r>
            </a:p>
          </p:txBody>
        </p:sp>
        <p:sp>
          <p:nvSpPr>
            <p:cNvPr id="831499" name="Rectangle 11"/>
            <p:cNvSpPr>
              <a:spLocks noChangeArrowheads="1"/>
            </p:cNvSpPr>
            <p:nvPr/>
          </p:nvSpPr>
          <p:spPr bwMode="auto">
            <a:xfrm>
              <a:off x="1824" y="720"/>
              <a:ext cx="1968" cy="1035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buSzTx/>
                <a:buFontTx/>
                <a:buNone/>
              </a:pPr>
              <a:r>
                <a:rPr lang="en-US" sz="2400" b="1"/>
                <a:t>Strengths-S</a:t>
              </a:r>
            </a:p>
            <a:p>
              <a:pPr algn="ctr">
                <a:buSzTx/>
                <a:buFontTx/>
                <a:buNone/>
              </a:pPr>
              <a:endParaRPr lang="en-US" sz="2400" b="1"/>
            </a:p>
            <a:p>
              <a:pPr algn="ctr">
                <a:buSzTx/>
                <a:buFontTx/>
                <a:buNone/>
              </a:pPr>
              <a:r>
                <a:rPr lang="en-US" sz="1800" i="1"/>
                <a:t>List Strengths</a:t>
              </a:r>
            </a:p>
            <a:p>
              <a:pPr algn="ctr">
                <a:buSzTx/>
                <a:buFontTx/>
                <a:buNone/>
              </a:pPr>
              <a:endParaRPr lang="en-US" sz="2000" i="1"/>
            </a:p>
          </p:txBody>
        </p:sp>
        <p:sp>
          <p:nvSpPr>
            <p:cNvPr id="831500" name="Rectangle 12"/>
            <p:cNvSpPr>
              <a:spLocks noChangeArrowheads="1"/>
            </p:cNvSpPr>
            <p:nvPr/>
          </p:nvSpPr>
          <p:spPr bwMode="auto">
            <a:xfrm>
              <a:off x="144" y="720"/>
              <a:ext cx="1680" cy="1035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buSzTx/>
                <a:buFontTx/>
                <a:buNone/>
              </a:pPr>
              <a:r>
                <a:rPr lang="en-US" sz="2400" b="1"/>
                <a:t>Leave Blank</a:t>
              </a:r>
            </a:p>
          </p:txBody>
        </p:sp>
        <p:sp>
          <p:nvSpPr>
            <p:cNvPr id="831501" name="Line 13"/>
            <p:cNvSpPr>
              <a:spLocks noChangeShapeType="1"/>
            </p:cNvSpPr>
            <p:nvPr/>
          </p:nvSpPr>
          <p:spPr bwMode="auto">
            <a:xfrm>
              <a:off x="145" y="720"/>
              <a:ext cx="542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502" name="Line 14"/>
            <p:cNvSpPr>
              <a:spLocks noChangeShapeType="1"/>
            </p:cNvSpPr>
            <p:nvPr/>
          </p:nvSpPr>
          <p:spPr bwMode="auto">
            <a:xfrm>
              <a:off x="145" y="1755"/>
              <a:ext cx="542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503" name="Line 15"/>
            <p:cNvSpPr>
              <a:spLocks noChangeShapeType="1"/>
            </p:cNvSpPr>
            <p:nvPr/>
          </p:nvSpPr>
          <p:spPr bwMode="auto">
            <a:xfrm>
              <a:off x="145" y="2959"/>
              <a:ext cx="542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504" name="Line 16"/>
            <p:cNvSpPr>
              <a:spLocks noChangeShapeType="1"/>
            </p:cNvSpPr>
            <p:nvPr/>
          </p:nvSpPr>
          <p:spPr bwMode="auto">
            <a:xfrm>
              <a:off x="145" y="3984"/>
              <a:ext cx="542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505" name="Line 17"/>
            <p:cNvSpPr>
              <a:spLocks noChangeShapeType="1"/>
            </p:cNvSpPr>
            <p:nvPr/>
          </p:nvSpPr>
          <p:spPr bwMode="auto">
            <a:xfrm>
              <a:off x="144" y="721"/>
              <a:ext cx="0" cy="3263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506" name="Line 18"/>
            <p:cNvSpPr>
              <a:spLocks noChangeShapeType="1"/>
            </p:cNvSpPr>
            <p:nvPr/>
          </p:nvSpPr>
          <p:spPr bwMode="auto">
            <a:xfrm>
              <a:off x="1824" y="721"/>
              <a:ext cx="0" cy="326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507" name="Line 19"/>
            <p:cNvSpPr>
              <a:spLocks noChangeShapeType="1"/>
            </p:cNvSpPr>
            <p:nvPr/>
          </p:nvSpPr>
          <p:spPr bwMode="auto">
            <a:xfrm>
              <a:off x="3792" y="721"/>
              <a:ext cx="0" cy="326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1508" name="Line 20"/>
            <p:cNvSpPr>
              <a:spLocks noChangeShapeType="1"/>
            </p:cNvSpPr>
            <p:nvPr/>
          </p:nvSpPr>
          <p:spPr bwMode="auto">
            <a:xfrm>
              <a:off x="5568" y="721"/>
              <a:ext cx="0" cy="3263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3C74D0FB-CF25-4933-9D2E-D23BB2FBC5F1}" type="slidenum">
              <a:rPr lang="en-US"/>
              <a:pPr/>
              <a:t>26</a:t>
            </a:fld>
            <a:endParaRPr lang="en-US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457200"/>
          </a:xfrm>
        </p:spPr>
        <p:txBody>
          <a:bodyPr/>
          <a:lstStyle/>
          <a:p>
            <a:r>
              <a:rPr lang="en-US" sz="3200"/>
              <a:t>Formulation Framework</a:t>
            </a:r>
          </a:p>
        </p:txBody>
      </p:sp>
      <p:sp>
        <p:nvSpPr>
          <p:cNvPr id="925699" name="Rectangle 3"/>
          <p:cNvSpPr>
            <a:spLocks noChangeArrowheads="1"/>
          </p:cNvSpPr>
          <p:nvPr/>
        </p:nvSpPr>
        <p:spPr bwMode="auto">
          <a:xfrm>
            <a:off x="4953000" y="2209800"/>
            <a:ext cx="3886200" cy="6096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 b="1">
                <a:solidFill>
                  <a:srgbClr val="003366"/>
                </a:solidFill>
              </a:rPr>
              <a:t>SPACE Matrix</a:t>
            </a:r>
          </a:p>
        </p:txBody>
      </p:sp>
      <p:sp>
        <p:nvSpPr>
          <p:cNvPr id="925700" name="Rectangle 4"/>
          <p:cNvSpPr>
            <a:spLocks noChangeArrowheads="1"/>
          </p:cNvSpPr>
          <p:nvPr/>
        </p:nvSpPr>
        <p:spPr bwMode="auto">
          <a:xfrm>
            <a:off x="762000" y="2667000"/>
            <a:ext cx="2743200" cy="1905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 anchorCtr="1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Stage 2: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The Matching Stage</a:t>
            </a:r>
          </a:p>
        </p:txBody>
      </p:sp>
      <p:sp>
        <p:nvSpPr>
          <p:cNvPr id="925701" name="Rectangle 5"/>
          <p:cNvSpPr>
            <a:spLocks noChangeArrowheads="1"/>
          </p:cNvSpPr>
          <p:nvPr/>
        </p:nvSpPr>
        <p:spPr bwMode="auto">
          <a:xfrm>
            <a:off x="4953000" y="1143000"/>
            <a:ext cx="3886200" cy="609600"/>
          </a:xfrm>
          <a:prstGeom prst="rect">
            <a:avLst/>
          </a:prstGeom>
          <a:solidFill>
            <a:srgbClr val="003366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/>
              <a:t>TOWS Matrix</a:t>
            </a:r>
          </a:p>
        </p:txBody>
      </p:sp>
      <p:sp>
        <p:nvSpPr>
          <p:cNvPr id="925702" name="Rectangle 6"/>
          <p:cNvSpPr>
            <a:spLocks noChangeArrowheads="1"/>
          </p:cNvSpPr>
          <p:nvPr/>
        </p:nvSpPr>
        <p:spPr bwMode="auto">
          <a:xfrm>
            <a:off x="4953000" y="3276600"/>
            <a:ext cx="3886200" cy="609600"/>
          </a:xfrm>
          <a:prstGeom prst="rect">
            <a:avLst/>
          </a:prstGeom>
          <a:solidFill>
            <a:srgbClr val="003366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BCG Matrix</a:t>
            </a:r>
          </a:p>
        </p:txBody>
      </p:sp>
      <p:sp>
        <p:nvSpPr>
          <p:cNvPr id="925703" name="Rectangle 7"/>
          <p:cNvSpPr>
            <a:spLocks noChangeArrowheads="1"/>
          </p:cNvSpPr>
          <p:nvPr/>
        </p:nvSpPr>
        <p:spPr bwMode="auto">
          <a:xfrm>
            <a:off x="4953000" y="4343400"/>
            <a:ext cx="3886200" cy="609600"/>
          </a:xfrm>
          <a:prstGeom prst="rect">
            <a:avLst/>
          </a:prstGeom>
          <a:solidFill>
            <a:srgbClr val="003366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IE Matrix</a:t>
            </a:r>
          </a:p>
        </p:txBody>
      </p:sp>
      <p:sp>
        <p:nvSpPr>
          <p:cNvPr id="925704" name="Rectangle 8"/>
          <p:cNvSpPr>
            <a:spLocks noChangeArrowheads="1"/>
          </p:cNvSpPr>
          <p:nvPr/>
        </p:nvSpPr>
        <p:spPr bwMode="auto">
          <a:xfrm>
            <a:off x="4953000" y="5410200"/>
            <a:ext cx="3886200" cy="609600"/>
          </a:xfrm>
          <a:prstGeom prst="rect">
            <a:avLst/>
          </a:prstGeom>
          <a:solidFill>
            <a:srgbClr val="003366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Grand Strategy Matrix</a:t>
            </a:r>
          </a:p>
        </p:txBody>
      </p:sp>
      <p:sp>
        <p:nvSpPr>
          <p:cNvPr id="925705" name="Line 9"/>
          <p:cNvSpPr>
            <a:spLocks noChangeShapeType="1"/>
          </p:cNvSpPr>
          <p:nvPr/>
        </p:nvSpPr>
        <p:spPr bwMode="auto">
          <a:xfrm flipV="1">
            <a:off x="3505200" y="1752600"/>
            <a:ext cx="1371600" cy="1828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25706" name="Line 10"/>
          <p:cNvSpPr>
            <a:spLocks noChangeShapeType="1"/>
          </p:cNvSpPr>
          <p:nvPr/>
        </p:nvSpPr>
        <p:spPr bwMode="auto">
          <a:xfrm flipV="1">
            <a:off x="3505200" y="2743200"/>
            <a:ext cx="1371600" cy="838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25707" name="Line 11"/>
          <p:cNvSpPr>
            <a:spLocks noChangeShapeType="1"/>
          </p:cNvSpPr>
          <p:nvPr/>
        </p:nvSpPr>
        <p:spPr bwMode="auto">
          <a:xfrm>
            <a:off x="3505200" y="3581400"/>
            <a:ext cx="1371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25708" name="Line 12"/>
          <p:cNvSpPr>
            <a:spLocks noChangeShapeType="1"/>
          </p:cNvSpPr>
          <p:nvPr/>
        </p:nvSpPr>
        <p:spPr bwMode="auto">
          <a:xfrm>
            <a:off x="3505200" y="3581400"/>
            <a:ext cx="1371600" cy="762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25709" name="Line 13"/>
          <p:cNvSpPr>
            <a:spLocks noChangeShapeType="1"/>
          </p:cNvSpPr>
          <p:nvPr/>
        </p:nvSpPr>
        <p:spPr bwMode="auto">
          <a:xfrm>
            <a:off x="3505200" y="3581400"/>
            <a:ext cx="1447800" cy="1828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5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700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48CF1FE5-FA3D-4AF7-8621-B81BA75F47FF}" type="slidenum">
              <a:rPr lang="en-US"/>
              <a:pPr/>
              <a:t>27</a:t>
            </a:fld>
            <a:endParaRPr lang="en-US"/>
          </a:p>
        </p:txBody>
      </p:sp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SPACE Matrix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  <a:buFont typeface="Wingdings" pitchFamily="2" charset="2"/>
              <a:buNone/>
            </a:pPr>
            <a:r>
              <a:rPr lang="en-US" sz="2800">
                <a:solidFill>
                  <a:schemeClr val="bg1"/>
                </a:solidFill>
              </a:rPr>
              <a:t>Strategic Position and Action Evaluation Matrix</a:t>
            </a:r>
          </a:p>
          <a:p>
            <a:pPr marL="609600" indent="-609600">
              <a:buSzPct val="80000"/>
              <a:buFont typeface="Wingdings" pitchFamily="2" charset="2"/>
              <a:buNone/>
            </a:pPr>
            <a:endParaRPr lang="en-US">
              <a:solidFill>
                <a:schemeClr val="bg1"/>
              </a:solidFill>
            </a:endParaRPr>
          </a:p>
          <a:p>
            <a:pPr marL="609600" indent="-609600">
              <a:buSzPct val="80000"/>
              <a:buFont typeface="Wingdings" pitchFamily="2" charset="2"/>
              <a:buChar char="§"/>
            </a:pPr>
            <a:r>
              <a:rPr lang="en-US" sz="2800">
                <a:solidFill>
                  <a:schemeClr val="bg1"/>
                </a:solidFill>
              </a:rPr>
              <a:t>Four quadrant framework </a:t>
            </a:r>
          </a:p>
          <a:p>
            <a:pPr marL="609600" indent="-609600">
              <a:buSzPct val="80000"/>
              <a:buFont typeface="Wingdings" pitchFamily="2" charset="2"/>
              <a:buChar char="§"/>
            </a:pPr>
            <a:r>
              <a:rPr lang="en-US" sz="2800">
                <a:solidFill>
                  <a:schemeClr val="bg1"/>
                </a:solidFill>
              </a:rPr>
              <a:t>Determines appropriate strategies</a:t>
            </a:r>
          </a:p>
          <a:p>
            <a:pPr marL="1028700" lvl="1" indent="-304800">
              <a:buSzPct val="80000"/>
              <a:buFont typeface="Wingdings" pitchFamily="2" charset="2"/>
              <a:buChar char="§"/>
            </a:pPr>
            <a:r>
              <a:rPr lang="en-US" sz="2400">
                <a:solidFill>
                  <a:schemeClr val="bg1"/>
                </a:solidFill>
              </a:rPr>
              <a:t>Aggressive</a:t>
            </a:r>
          </a:p>
          <a:p>
            <a:pPr marL="1028700" lvl="1" indent="-304800">
              <a:buSzPct val="80000"/>
              <a:buFont typeface="Wingdings" pitchFamily="2" charset="2"/>
              <a:buChar char="§"/>
            </a:pPr>
            <a:r>
              <a:rPr lang="en-US" sz="2400">
                <a:solidFill>
                  <a:schemeClr val="bg1"/>
                </a:solidFill>
              </a:rPr>
              <a:t>Conservative</a:t>
            </a:r>
          </a:p>
          <a:p>
            <a:pPr marL="1028700" lvl="1" indent="-304800">
              <a:buSzPct val="80000"/>
              <a:buFont typeface="Wingdings" pitchFamily="2" charset="2"/>
              <a:buChar char="§"/>
            </a:pPr>
            <a:r>
              <a:rPr lang="en-US" sz="2400">
                <a:solidFill>
                  <a:schemeClr val="bg1"/>
                </a:solidFill>
              </a:rPr>
              <a:t>Defensive</a:t>
            </a:r>
          </a:p>
          <a:p>
            <a:pPr marL="1028700" lvl="1" indent="-304800">
              <a:buSzPct val="80000"/>
              <a:buFont typeface="Wingdings" pitchFamily="2" charset="2"/>
              <a:buChar char="§"/>
            </a:pPr>
            <a:r>
              <a:rPr lang="en-US" sz="2400">
                <a:solidFill>
                  <a:schemeClr val="bg1"/>
                </a:solidFill>
              </a:rPr>
              <a:t>Competitive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BFFE46EB-468C-4F9C-886A-4D57108741B2}" type="slidenum">
              <a:rPr lang="en-US"/>
              <a:pPr/>
              <a:t>28</a:t>
            </a:fld>
            <a:endParaRPr lang="en-US"/>
          </a:p>
        </p:txBody>
      </p:sp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SPACE Matrix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  <a:buFont typeface="Wingdings" pitchFamily="2" charset="2"/>
              <a:buNone/>
            </a:pPr>
            <a:r>
              <a:rPr lang="en-US">
                <a:solidFill>
                  <a:schemeClr val="bg1"/>
                </a:solidFill>
              </a:rPr>
              <a:t>Two Internal Dimensions</a:t>
            </a:r>
          </a:p>
          <a:p>
            <a:pPr marL="1028700" lvl="1" indent="-304800">
              <a:buSzPct val="80000"/>
              <a:buFont typeface="Wingdings" pitchFamily="2" charset="2"/>
              <a:buChar char="§"/>
            </a:pPr>
            <a:r>
              <a:rPr lang="en-US">
                <a:solidFill>
                  <a:schemeClr val="bg1"/>
                </a:solidFill>
              </a:rPr>
              <a:t>Financial Strength [FS]</a:t>
            </a:r>
          </a:p>
          <a:p>
            <a:pPr marL="1028700" lvl="1" indent="-304800">
              <a:buSzPct val="80000"/>
              <a:buFont typeface="Wingdings" pitchFamily="2" charset="2"/>
              <a:buChar char="§"/>
            </a:pPr>
            <a:r>
              <a:rPr lang="en-US">
                <a:solidFill>
                  <a:schemeClr val="bg1"/>
                </a:solidFill>
              </a:rPr>
              <a:t>Competitive Advantage [CA]</a:t>
            </a:r>
          </a:p>
          <a:p>
            <a:pPr marL="1028700" lvl="1" indent="-304800">
              <a:buSzPct val="80000"/>
              <a:buFont typeface="Wingdings" pitchFamily="2" charset="2"/>
              <a:buChar char="§"/>
            </a:pPr>
            <a:endParaRPr lang="en-US">
              <a:solidFill>
                <a:schemeClr val="bg1"/>
              </a:solidFill>
            </a:endParaRPr>
          </a:p>
          <a:p>
            <a:pPr marL="609600" indent="-609600">
              <a:buSzPct val="80000"/>
              <a:buFont typeface="Wingdings" pitchFamily="2" charset="2"/>
              <a:buNone/>
            </a:pPr>
            <a:r>
              <a:rPr lang="en-US">
                <a:solidFill>
                  <a:schemeClr val="bg1"/>
                </a:solidFill>
              </a:rPr>
              <a:t>Two External Dimensions</a:t>
            </a:r>
          </a:p>
          <a:p>
            <a:pPr marL="1028700" lvl="1" indent="-304800">
              <a:buSzPct val="80000"/>
              <a:buFont typeface="Wingdings" pitchFamily="2" charset="2"/>
              <a:buChar char="§"/>
            </a:pPr>
            <a:r>
              <a:rPr lang="en-US">
                <a:solidFill>
                  <a:schemeClr val="bg1"/>
                </a:solidFill>
              </a:rPr>
              <a:t>Environmental Stability [ES]</a:t>
            </a:r>
          </a:p>
          <a:p>
            <a:pPr marL="1028700" lvl="1" indent="-304800">
              <a:buSzPct val="80000"/>
              <a:buFont typeface="Wingdings" pitchFamily="2" charset="2"/>
              <a:buChar char="§"/>
            </a:pPr>
            <a:r>
              <a:rPr lang="en-US">
                <a:solidFill>
                  <a:schemeClr val="bg1"/>
                </a:solidFill>
              </a:rPr>
              <a:t>Industry Strength [IS]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00DB8A59-811D-464A-B28D-489A806D12D2}" type="slidenum">
              <a:rPr lang="en-US"/>
              <a:pPr/>
              <a:t>29</a:t>
            </a:fld>
            <a:endParaRPr lang="en-US"/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SPACE Matrix</a:t>
            </a:r>
          </a:p>
        </p:txBody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Overall Strategic position determined by:</a:t>
            </a:r>
          </a:p>
          <a:p>
            <a:pPr marL="609600" indent="-609600">
              <a:buFontTx/>
              <a:buNone/>
            </a:pPr>
            <a:endParaRPr lang="en-US" sz="2800">
              <a:solidFill>
                <a:schemeClr val="bg1"/>
              </a:solidFill>
            </a:endParaRPr>
          </a:p>
          <a:p>
            <a:pPr marL="1028700" lvl="1" indent="-304800">
              <a:buSzPct val="80000"/>
            </a:pPr>
            <a:r>
              <a:rPr lang="en-US">
                <a:solidFill>
                  <a:schemeClr val="bg1"/>
                </a:solidFill>
              </a:rPr>
              <a:t>Financial Strength [FS]</a:t>
            </a:r>
          </a:p>
          <a:p>
            <a:pPr marL="1028700" lvl="1" indent="-304800">
              <a:buSzPct val="80000"/>
            </a:pPr>
            <a:r>
              <a:rPr lang="en-US">
                <a:solidFill>
                  <a:schemeClr val="bg1"/>
                </a:solidFill>
              </a:rPr>
              <a:t>Competitive Advantage [CA]</a:t>
            </a:r>
          </a:p>
          <a:p>
            <a:pPr marL="1028700" lvl="1" indent="-304800">
              <a:buSzPct val="80000"/>
            </a:pPr>
            <a:r>
              <a:rPr lang="en-US">
                <a:solidFill>
                  <a:schemeClr val="bg1"/>
                </a:solidFill>
              </a:rPr>
              <a:t>Environmental Stability [ES]</a:t>
            </a:r>
          </a:p>
          <a:p>
            <a:pPr marL="1028700" lvl="1" indent="-304800">
              <a:buSzPct val="80000"/>
            </a:pPr>
            <a:r>
              <a:rPr lang="en-US">
                <a:solidFill>
                  <a:schemeClr val="bg1"/>
                </a:solidFill>
              </a:rPr>
              <a:t>Industry Strength [IS]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12BF6309-2D45-4BA6-80F4-6BF229AA9895}" type="slidenum">
              <a:rPr lang="en-US"/>
              <a:pPr/>
              <a:t>3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Outline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848600" cy="41148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The Matching Stage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The Decision Stage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Cultural Aspects of Strategy Choice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889950AC-688E-4295-A0D6-FA206B1CBD65}" type="slidenum">
              <a:rPr lang="en-US"/>
              <a:pPr/>
              <a:t>30</a:t>
            </a:fld>
            <a:endParaRPr lang="en-US"/>
          </a:p>
        </p:txBody>
      </p:sp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SPACE Matrix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SzPct val="80000"/>
              <a:buFont typeface="Wingdings" pitchFamily="2" charset="2"/>
              <a:buNone/>
            </a:pPr>
            <a:r>
              <a:rPr lang="en-US">
                <a:solidFill>
                  <a:schemeClr val="bg1"/>
                </a:solidFill>
              </a:rPr>
              <a:t>Developing the SPACE Matrix:</a:t>
            </a:r>
          </a:p>
          <a:p>
            <a:pPr marL="609600" indent="-609600">
              <a:lnSpc>
                <a:spcPct val="90000"/>
              </a:lnSpc>
              <a:buSzPct val="80000"/>
              <a:buFont typeface="Wingdings" pitchFamily="2" charset="2"/>
              <a:buNone/>
            </a:pPr>
            <a:endParaRPr lang="en-US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EFE Matrix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IFE Matrix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Financial Strength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Competitive Advantage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Environmental Stability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Industry Strength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10DEBA05-5996-4D33-A5E8-A256B820B18B}" type="slidenum">
              <a:rPr lang="en-US"/>
              <a:pPr/>
              <a:t>31</a:t>
            </a:fld>
            <a:endParaRPr lang="en-US"/>
          </a:p>
        </p:txBody>
      </p:sp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SPACE Matrix</a:t>
            </a:r>
          </a:p>
        </p:txBody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Select variables to define FS, CA, ES, &amp; IS</a:t>
            </a: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Assign numerical ranking from +1 (worst) to +6 (best) for FS and IS; Assign numerical ranking from –1 (best) to –6 (worst) for ES and CA.</a:t>
            </a: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Compute average score for FS, CA, ES, &amp; IS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3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93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60EF391F-38BF-4038-BDED-A84D85E05988}" type="slidenum">
              <a:rPr lang="en-US"/>
              <a:pPr/>
              <a:t>32</a:t>
            </a:fld>
            <a:endParaRPr lang="en-US"/>
          </a:p>
        </p:txBody>
      </p:sp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SPACE Matrix</a:t>
            </a:r>
          </a:p>
        </p:txBody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FFFF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Plot the average scores on the Matrix</a:t>
            </a: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Add the two scores on the x-axis and plot point on X.  Add the scores on the y-axis and plot Y.  Plot the intersection of the new xy point.</a:t>
            </a: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Draw a directional vector from origin through the new intersection point.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3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7ED1D84D-DCA1-412B-B08C-E086989CB2B1}" type="slidenum">
              <a:rPr lang="en-US"/>
              <a:pPr/>
              <a:t>33</a:t>
            </a:fld>
            <a:endParaRPr lang="en-US"/>
          </a:p>
        </p:txBody>
      </p:sp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762000"/>
          </a:xfrm>
          <a:ln/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SPACE Factors</a:t>
            </a:r>
          </a:p>
        </p:txBody>
      </p:sp>
      <p:grpSp>
        <p:nvGrpSpPr>
          <p:cNvPr id="845827" name="Group 3"/>
          <p:cNvGrpSpPr>
            <a:grpSpLocks/>
          </p:cNvGrpSpPr>
          <p:nvPr/>
        </p:nvGrpSpPr>
        <p:grpSpPr bwMode="auto">
          <a:xfrm>
            <a:off x="304800" y="1143000"/>
            <a:ext cx="8610600" cy="4772025"/>
            <a:chOff x="0" y="720"/>
            <a:chExt cx="5760" cy="3006"/>
          </a:xfrm>
        </p:grpSpPr>
        <p:sp>
          <p:nvSpPr>
            <p:cNvPr id="845828" name="Rectangle 4"/>
            <p:cNvSpPr>
              <a:spLocks noChangeArrowheads="1"/>
            </p:cNvSpPr>
            <p:nvPr/>
          </p:nvSpPr>
          <p:spPr bwMode="auto">
            <a:xfrm>
              <a:off x="2736" y="1145"/>
              <a:ext cx="3024" cy="2581"/>
            </a:xfrm>
            <a:prstGeom prst="rect">
              <a:avLst/>
            </a:prstGeom>
            <a:noFill/>
            <a:ln w="9525">
              <a:solidFill>
                <a:srgbClr val="DDDDDD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>
                <a:buSzTx/>
                <a:buFontTx/>
                <a:buNone/>
              </a:pPr>
              <a:r>
                <a:rPr lang="en-US" sz="2400">
                  <a:solidFill>
                    <a:srgbClr val="DDDDDD"/>
                  </a:solidFill>
                </a:rPr>
                <a:t>Environmental Stability (ES)</a:t>
              </a:r>
            </a:p>
            <a:p>
              <a:pPr algn="ctr">
                <a:buSzTx/>
                <a:buFontTx/>
                <a:buNone/>
              </a:pPr>
              <a:endParaRPr lang="en-US" sz="2400">
                <a:solidFill>
                  <a:srgbClr val="DDDDDD"/>
                </a:solidFill>
              </a:endParaRPr>
            </a:p>
            <a:p>
              <a:pPr>
                <a:buSzTx/>
                <a:buFontTx/>
                <a:buNone/>
              </a:pPr>
              <a:r>
                <a:rPr lang="en-US" sz="2000"/>
                <a:t>Technological changes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Rate of inflation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Demand variability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Price range of competing products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Barriers to entry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Competitive pressure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Price elasticity of demand</a:t>
              </a:r>
            </a:p>
          </p:txBody>
        </p:sp>
        <p:sp>
          <p:nvSpPr>
            <p:cNvPr id="845829" name="Rectangle 5"/>
            <p:cNvSpPr>
              <a:spLocks noChangeArrowheads="1"/>
            </p:cNvSpPr>
            <p:nvPr/>
          </p:nvSpPr>
          <p:spPr bwMode="auto">
            <a:xfrm>
              <a:off x="0" y="1145"/>
              <a:ext cx="2736" cy="2581"/>
            </a:xfrm>
            <a:prstGeom prst="rect">
              <a:avLst/>
            </a:prstGeom>
            <a:noFill/>
            <a:ln w="9525">
              <a:solidFill>
                <a:srgbClr val="DDDDDD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>
                <a:buSzTx/>
                <a:buFontTx/>
                <a:buNone/>
              </a:pPr>
              <a:r>
                <a:rPr lang="en-US" sz="2400">
                  <a:solidFill>
                    <a:srgbClr val="DDDDDD"/>
                  </a:solidFill>
                </a:rPr>
                <a:t>Financial Strength (FS)</a:t>
              </a:r>
            </a:p>
            <a:p>
              <a:pPr algn="ctr">
                <a:buSzTx/>
                <a:buFontTx/>
                <a:buNone/>
              </a:pPr>
              <a:endParaRPr lang="en-US" sz="2400">
                <a:solidFill>
                  <a:srgbClr val="DDDDDD"/>
                </a:solidFill>
              </a:endParaRPr>
            </a:p>
            <a:p>
              <a:pPr>
                <a:buSzTx/>
                <a:buFontTx/>
                <a:buNone/>
              </a:pPr>
              <a:r>
                <a:rPr lang="en-US" sz="2000"/>
                <a:t>Return on investment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Leverage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Liquidity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Working capital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Cash flow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Ease of exit from market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Risk involved in business</a:t>
              </a:r>
            </a:p>
            <a:p>
              <a:pPr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845830" name="Rectangle 6"/>
            <p:cNvSpPr>
              <a:spLocks noChangeArrowheads="1"/>
            </p:cNvSpPr>
            <p:nvPr/>
          </p:nvSpPr>
          <p:spPr bwMode="auto">
            <a:xfrm>
              <a:off x="2736" y="720"/>
              <a:ext cx="3024" cy="425"/>
            </a:xfrm>
            <a:prstGeom prst="rect">
              <a:avLst/>
            </a:prstGeom>
            <a:noFill/>
            <a:ln w="9525">
              <a:solidFill>
                <a:srgbClr val="DDDDDD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 b="1"/>
                <a:t>External Strategic Position</a:t>
              </a:r>
            </a:p>
          </p:txBody>
        </p:sp>
        <p:sp>
          <p:nvSpPr>
            <p:cNvPr id="845831" name="Rectangle 7"/>
            <p:cNvSpPr>
              <a:spLocks noChangeArrowheads="1"/>
            </p:cNvSpPr>
            <p:nvPr/>
          </p:nvSpPr>
          <p:spPr bwMode="auto">
            <a:xfrm>
              <a:off x="0" y="720"/>
              <a:ext cx="2736" cy="425"/>
            </a:xfrm>
            <a:prstGeom prst="rect">
              <a:avLst/>
            </a:prstGeom>
            <a:noFill/>
            <a:ln w="9525">
              <a:solidFill>
                <a:srgbClr val="DDDDDD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 b="1"/>
                <a:t>Internal Strategic Position</a:t>
              </a:r>
            </a:p>
          </p:txBody>
        </p:sp>
        <p:sp>
          <p:nvSpPr>
            <p:cNvPr id="845832" name="Line 8"/>
            <p:cNvSpPr>
              <a:spLocks noChangeShapeType="1"/>
            </p:cNvSpPr>
            <p:nvPr/>
          </p:nvSpPr>
          <p:spPr bwMode="auto">
            <a:xfrm>
              <a:off x="1" y="720"/>
              <a:ext cx="5759" cy="0"/>
            </a:xfrm>
            <a:prstGeom prst="line">
              <a:avLst/>
            </a:prstGeom>
            <a:noFill/>
            <a:ln w="25400">
              <a:solidFill>
                <a:srgbClr val="DDDDDD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5833" name="Line 9"/>
            <p:cNvSpPr>
              <a:spLocks noChangeShapeType="1"/>
            </p:cNvSpPr>
            <p:nvPr/>
          </p:nvSpPr>
          <p:spPr bwMode="auto">
            <a:xfrm>
              <a:off x="1" y="1145"/>
              <a:ext cx="5759" cy="0"/>
            </a:xfrm>
            <a:prstGeom prst="line">
              <a:avLst/>
            </a:prstGeom>
            <a:noFill/>
            <a:ln w="12700">
              <a:solidFill>
                <a:srgbClr val="DDDDDD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5834" name="Line 10"/>
            <p:cNvSpPr>
              <a:spLocks noChangeShapeType="1"/>
            </p:cNvSpPr>
            <p:nvPr/>
          </p:nvSpPr>
          <p:spPr bwMode="auto">
            <a:xfrm>
              <a:off x="1" y="3726"/>
              <a:ext cx="5759" cy="0"/>
            </a:xfrm>
            <a:prstGeom prst="line">
              <a:avLst/>
            </a:prstGeom>
            <a:noFill/>
            <a:ln w="25400">
              <a:solidFill>
                <a:srgbClr val="DDDDDD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5835" name="Line 11"/>
            <p:cNvSpPr>
              <a:spLocks noChangeShapeType="1"/>
            </p:cNvSpPr>
            <p:nvPr/>
          </p:nvSpPr>
          <p:spPr bwMode="auto">
            <a:xfrm>
              <a:off x="0" y="721"/>
              <a:ext cx="0" cy="3005"/>
            </a:xfrm>
            <a:prstGeom prst="line">
              <a:avLst/>
            </a:prstGeom>
            <a:noFill/>
            <a:ln w="25400">
              <a:solidFill>
                <a:srgbClr val="DDDDDD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5836" name="Line 12"/>
            <p:cNvSpPr>
              <a:spLocks noChangeShapeType="1"/>
            </p:cNvSpPr>
            <p:nvPr/>
          </p:nvSpPr>
          <p:spPr bwMode="auto">
            <a:xfrm>
              <a:off x="2736" y="721"/>
              <a:ext cx="0" cy="3005"/>
            </a:xfrm>
            <a:prstGeom prst="line">
              <a:avLst/>
            </a:prstGeom>
            <a:noFill/>
            <a:ln w="12700">
              <a:solidFill>
                <a:srgbClr val="DDDDDD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5837" name="Line 13"/>
            <p:cNvSpPr>
              <a:spLocks noChangeShapeType="1"/>
            </p:cNvSpPr>
            <p:nvPr/>
          </p:nvSpPr>
          <p:spPr bwMode="auto">
            <a:xfrm>
              <a:off x="5760" y="721"/>
              <a:ext cx="0" cy="3005"/>
            </a:xfrm>
            <a:prstGeom prst="line">
              <a:avLst/>
            </a:prstGeom>
            <a:noFill/>
            <a:ln w="25400">
              <a:solidFill>
                <a:srgbClr val="DDDDDD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A73CAF0B-5DFE-46F0-BEBB-9EE7D944E26F}" type="slidenum">
              <a:rPr lang="en-US"/>
              <a:pPr/>
              <a:t>34</a:t>
            </a:fld>
            <a:endParaRPr lang="en-US"/>
          </a:p>
        </p:txBody>
      </p:sp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53988"/>
            <a:ext cx="7769225" cy="758825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SPACE Factors</a:t>
            </a:r>
          </a:p>
        </p:txBody>
      </p:sp>
      <p:grpSp>
        <p:nvGrpSpPr>
          <p:cNvPr id="847875" name="Group 3"/>
          <p:cNvGrpSpPr>
            <a:grpSpLocks/>
          </p:cNvGrpSpPr>
          <p:nvPr/>
        </p:nvGrpSpPr>
        <p:grpSpPr bwMode="auto">
          <a:xfrm>
            <a:off x="381000" y="1143000"/>
            <a:ext cx="8534400" cy="5137150"/>
            <a:chOff x="0" y="720"/>
            <a:chExt cx="5760" cy="3236"/>
          </a:xfrm>
        </p:grpSpPr>
        <p:sp>
          <p:nvSpPr>
            <p:cNvPr id="847876" name="Rectangle 4"/>
            <p:cNvSpPr>
              <a:spLocks noChangeArrowheads="1"/>
            </p:cNvSpPr>
            <p:nvPr/>
          </p:nvSpPr>
          <p:spPr bwMode="auto">
            <a:xfrm>
              <a:off x="3024" y="1145"/>
              <a:ext cx="2736" cy="2811"/>
            </a:xfrm>
            <a:prstGeom prst="rect">
              <a:avLst/>
            </a:prstGeom>
            <a:noFill/>
            <a:ln w="9525">
              <a:solidFill>
                <a:srgbClr val="DDDDDD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>
                <a:buSzTx/>
                <a:buFontTx/>
                <a:buNone/>
              </a:pPr>
              <a:r>
                <a:rPr lang="en-US" sz="2400">
                  <a:solidFill>
                    <a:srgbClr val="DDDDDD"/>
                  </a:solidFill>
                </a:rPr>
                <a:t>Industry Strength (IS)</a:t>
              </a:r>
            </a:p>
            <a:p>
              <a:pPr>
                <a:buSzTx/>
                <a:buFontTx/>
                <a:buNone/>
              </a:pPr>
              <a:endParaRPr lang="en-US" sz="2400">
                <a:solidFill>
                  <a:srgbClr val="DDDDDD"/>
                </a:solidFill>
              </a:endParaRPr>
            </a:p>
            <a:p>
              <a:pPr>
                <a:buSzTx/>
                <a:buFontTx/>
                <a:buNone/>
              </a:pPr>
              <a:r>
                <a:rPr lang="en-US" sz="2000"/>
                <a:t>Growth potential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Profit potential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Financial stability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Technological know-how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Resource utilization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Capital intensify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Ease of entry into market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Productivity, capacity utilization</a:t>
              </a:r>
            </a:p>
          </p:txBody>
        </p:sp>
        <p:sp>
          <p:nvSpPr>
            <p:cNvPr id="847877" name="Rectangle 5"/>
            <p:cNvSpPr>
              <a:spLocks noChangeArrowheads="1"/>
            </p:cNvSpPr>
            <p:nvPr/>
          </p:nvSpPr>
          <p:spPr bwMode="auto">
            <a:xfrm>
              <a:off x="0" y="1145"/>
              <a:ext cx="3024" cy="2811"/>
            </a:xfrm>
            <a:prstGeom prst="rect">
              <a:avLst/>
            </a:prstGeom>
            <a:noFill/>
            <a:ln w="9525">
              <a:solidFill>
                <a:srgbClr val="DDDDDD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>
                <a:buSzTx/>
                <a:buFontTx/>
                <a:buNone/>
              </a:pPr>
              <a:r>
                <a:rPr lang="en-US" sz="2400">
                  <a:solidFill>
                    <a:srgbClr val="DDDDDD"/>
                  </a:solidFill>
                </a:rPr>
                <a:t>Competitive Advantage CA</a:t>
              </a:r>
            </a:p>
            <a:p>
              <a:pPr>
                <a:buSzTx/>
                <a:buFontTx/>
                <a:buNone/>
              </a:pPr>
              <a:endParaRPr lang="en-US" sz="2400">
                <a:solidFill>
                  <a:srgbClr val="DDDDDD"/>
                </a:solidFill>
              </a:endParaRPr>
            </a:p>
            <a:p>
              <a:pPr>
                <a:buSzTx/>
                <a:buFontTx/>
                <a:buNone/>
              </a:pPr>
              <a:r>
                <a:rPr lang="en-US" sz="2000"/>
                <a:t>Market share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Product quality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Product life cycle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Customer loyalty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Competition’s capacity utilization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Technological know-how</a:t>
              </a:r>
            </a:p>
            <a:p>
              <a:pPr>
                <a:buSzTx/>
                <a:buFontTx/>
                <a:buNone/>
              </a:pPr>
              <a:r>
                <a:rPr lang="en-US" sz="2000"/>
                <a:t>Control over suppliers &amp; distributors</a:t>
              </a:r>
            </a:p>
            <a:p>
              <a:pPr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847878" name="Rectangle 6"/>
            <p:cNvSpPr>
              <a:spLocks noChangeArrowheads="1"/>
            </p:cNvSpPr>
            <p:nvPr/>
          </p:nvSpPr>
          <p:spPr bwMode="auto">
            <a:xfrm>
              <a:off x="3024" y="720"/>
              <a:ext cx="2736" cy="425"/>
            </a:xfrm>
            <a:prstGeom prst="rect">
              <a:avLst/>
            </a:prstGeom>
            <a:noFill/>
            <a:ln w="9525">
              <a:solidFill>
                <a:srgbClr val="DDDDDD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 b="1"/>
                <a:t>External Strategic Position</a:t>
              </a:r>
            </a:p>
          </p:txBody>
        </p:sp>
        <p:sp>
          <p:nvSpPr>
            <p:cNvPr id="847879" name="Rectangle 7"/>
            <p:cNvSpPr>
              <a:spLocks noChangeArrowheads="1"/>
            </p:cNvSpPr>
            <p:nvPr/>
          </p:nvSpPr>
          <p:spPr bwMode="auto">
            <a:xfrm>
              <a:off x="0" y="720"/>
              <a:ext cx="3024" cy="425"/>
            </a:xfrm>
            <a:prstGeom prst="rect">
              <a:avLst/>
            </a:prstGeom>
            <a:noFill/>
            <a:ln w="9525">
              <a:solidFill>
                <a:srgbClr val="DDDDDD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2000" b="1"/>
                <a:t>Internal Strategic Position</a:t>
              </a:r>
            </a:p>
          </p:txBody>
        </p:sp>
        <p:sp>
          <p:nvSpPr>
            <p:cNvPr id="847880" name="Line 8"/>
            <p:cNvSpPr>
              <a:spLocks noChangeShapeType="1"/>
            </p:cNvSpPr>
            <p:nvPr/>
          </p:nvSpPr>
          <p:spPr bwMode="auto">
            <a:xfrm>
              <a:off x="1" y="720"/>
              <a:ext cx="5759" cy="0"/>
            </a:xfrm>
            <a:prstGeom prst="line">
              <a:avLst/>
            </a:prstGeom>
            <a:noFill/>
            <a:ln w="25400">
              <a:solidFill>
                <a:srgbClr val="DDDDDD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7881" name="Line 9"/>
            <p:cNvSpPr>
              <a:spLocks noChangeShapeType="1"/>
            </p:cNvSpPr>
            <p:nvPr/>
          </p:nvSpPr>
          <p:spPr bwMode="auto">
            <a:xfrm>
              <a:off x="1" y="1145"/>
              <a:ext cx="5759" cy="0"/>
            </a:xfrm>
            <a:prstGeom prst="line">
              <a:avLst/>
            </a:prstGeom>
            <a:noFill/>
            <a:ln w="12700">
              <a:solidFill>
                <a:srgbClr val="DDDDDD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7882" name="Line 10"/>
            <p:cNvSpPr>
              <a:spLocks noChangeShapeType="1"/>
            </p:cNvSpPr>
            <p:nvPr/>
          </p:nvSpPr>
          <p:spPr bwMode="auto">
            <a:xfrm>
              <a:off x="1" y="3956"/>
              <a:ext cx="5759" cy="0"/>
            </a:xfrm>
            <a:prstGeom prst="line">
              <a:avLst/>
            </a:prstGeom>
            <a:noFill/>
            <a:ln w="25400">
              <a:solidFill>
                <a:srgbClr val="DDDDDD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7883" name="Line 11"/>
            <p:cNvSpPr>
              <a:spLocks noChangeShapeType="1"/>
            </p:cNvSpPr>
            <p:nvPr/>
          </p:nvSpPr>
          <p:spPr bwMode="auto">
            <a:xfrm>
              <a:off x="0" y="721"/>
              <a:ext cx="0" cy="3235"/>
            </a:xfrm>
            <a:prstGeom prst="line">
              <a:avLst/>
            </a:prstGeom>
            <a:noFill/>
            <a:ln w="25400">
              <a:solidFill>
                <a:srgbClr val="DDDDDD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7884" name="Line 12"/>
            <p:cNvSpPr>
              <a:spLocks noChangeShapeType="1"/>
            </p:cNvSpPr>
            <p:nvPr/>
          </p:nvSpPr>
          <p:spPr bwMode="auto">
            <a:xfrm>
              <a:off x="3024" y="721"/>
              <a:ext cx="0" cy="3235"/>
            </a:xfrm>
            <a:prstGeom prst="line">
              <a:avLst/>
            </a:prstGeom>
            <a:noFill/>
            <a:ln w="12700">
              <a:solidFill>
                <a:srgbClr val="DDDDDD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7885" name="Line 13"/>
            <p:cNvSpPr>
              <a:spLocks noChangeShapeType="1"/>
            </p:cNvSpPr>
            <p:nvPr/>
          </p:nvSpPr>
          <p:spPr bwMode="auto">
            <a:xfrm>
              <a:off x="5760" y="721"/>
              <a:ext cx="0" cy="3235"/>
            </a:xfrm>
            <a:prstGeom prst="line">
              <a:avLst/>
            </a:prstGeom>
            <a:noFill/>
            <a:ln w="25400">
              <a:solidFill>
                <a:srgbClr val="DDDDDD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AC814428-6A15-4371-B2DD-5C0B7D96BC0D}" type="slidenum">
              <a:rPr lang="en-US"/>
              <a:pPr/>
              <a:t>35</a:t>
            </a:fld>
            <a:endParaRPr lang="en-US"/>
          </a:p>
        </p:txBody>
      </p:sp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530225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SPACE Matrix</a:t>
            </a:r>
          </a:p>
        </p:txBody>
      </p:sp>
      <p:sp>
        <p:nvSpPr>
          <p:cNvPr id="849923" name="Line 3"/>
          <p:cNvSpPr>
            <a:spLocks noChangeShapeType="1"/>
          </p:cNvSpPr>
          <p:nvPr/>
        </p:nvSpPr>
        <p:spPr bwMode="auto">
          <a:xfrm>
            <a:off x="4419600" y="1373188"/>
            <a:ext cx="0" cy="4875212"/>
          </a:xfrm>
          <a:prstGeom prst="line">
            <a:avLst/>
          </a:prstGeom>
          <a:noFill/>
          <a:ln w="12700">
            <a:solidFill>
              <a:srgbClr val="DDDDDD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24" name="Line 4"/>
          <p:cNvSpPr>
            <a:spLocks noChangeShapeType="1"/>
          </p:cNvSpPr>
          <p:nvPr/>
        </p:nvSpPr>
        <p:spPr bwMode="auto">
          <a:xfrm>
            <a:off x="915988" y="3657600"/>
            <a:ext cx="7237412" cy="0"/>
          </a:xfrm>
          <a:prstGeom prst="line">
            <a:avLst/>
          </a:prstGeom>
          <a:noFill/>
          <a:ln w="12700">
            <a:solidFill>
              <a:srgbClr val="DDDDDD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25" name="Line 5"/>
          <p:cNvSpPr>
            <a:spLocks noChangeShapeType="1"/>
          </p:cNvSpPr>
          <p:nvPr/>
        </p:nvSpPr>
        <p:spPr bwMode="auto">
          <a:xfrm>
            <a:off x="4421188" y="1524000"/>
            <a:ext cx="150812" cy="0"/>
          </a:xfrm>
          <a:prstGeom prst="line">
            <a:avLst/>
          </a:prstGeom>
          <a:noFill/>
          <a:ln w="12700">
            <a:solidFill>
              <a:srgbClr val="DDDDDD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26" name="Line 6"/>
          <p:cNvSpPr>
            <a:spLocks noChangeShapeType="1"/>
          </p:cNvSpPr>
          <p:nvPr/>
        </p:nvSpPr>
        <p:spPr bwMode="auto">
          <a:xfrm>
            <a:off x="4421188" y="1828800"/>
            <a:ext cx="150812" cy="0"/>
          </a:xfrm>
          <a:prstGeom prst="line">
            <a:avLst/>
          </a:prstGeom>
          <a:noFill/>
          <a:ln w="12700">
            <a:solidFill>
              <a:srgbClr val="DDDDDD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27" name="Line 7"/>
          <p:cNvSpPr>
            <a:spLocks noChangeShapeType="1"/>
          </p:cNvSpPr>
          <p:nvPr/>
        </p:nvSpPr>
        <p:spPr bwMode="auto">
          <a:xfrm>
            <a:off x="4421188" y="2133600"/>
            <a:ext cx="150812" cy="0"/>
          </a:xfrm>
          <a:prstGeom prst="line">
            <a:avLst/>
          </a:prstGeom>
          <a:noFill/>
          <a:ln w="12700">
            <a:solidFill>
              <a:srgbClr val="DDDDDD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28" name="Line 8"/>
          <p:cNvSpPr>
            <a:spLocks noChangeShapeType="1"/>
          </p:cNvSpPr>
          <p:nvPr/>
        </p:nvSpPr>
        <p:spPr bwMode="auto">
          <a:xfrm>
            <a:off x="4421188" y="2438400"/>
            <a:ext cx="150812" cy="0"/>
          </a:xfrm>
          <a:prstGeom prst="line">
            <a:avLst/>
          </a:prstGeom>
          <a:noFill/>
          <a:ln w="12700">
            <a:solidFill>
              <a:srgbClr val="DDDDDD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29" name="Line 9"/>
          <p:cNvSpPr>
            <a:spLocks noChangeShapeType="1"/>
          </p:cNvSpPr>
          <p:nvPr/>
        </p:nvSpPr>
        <p:spPr bwMode="auto">
          <a:xfrm>
            <a:off x="4421188" y="2819400"/>
            <a:ext cx="150812" cy="0"/>
          </a:xfrm>
          <a:prstGeom prst="line">
            <a:avLst/>
          </a:prstGeom>
          <a:noFill/>
          <a:ln w="12700">
            <a:solidFill>
              <a:srgbClr val="DDDDDD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30" name="Line 10"/>
          <p:cNvSpPr>
            <a:spLocks noChangeShapeType="1"/>
          </p:cNvSpPr>
          <p:nvPr/>
        </p:nvSpPr>
        <p:spPr bwMode="auto">
          <a:xfrm>
            <a:off x="4421188" y="3200400"/>
            <a:ext cx="150812" cy="0"/>
          </a:xfrm>
          <a:prstGeom prst="line">
            <a:avLst/>
          </a:prstGeom>
          <a:noFill/>
          <a:ln w="12700">
            <a:solidFill>
              <a:srgbClr val="DDDDDD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31" name="Line 11"/>
          <p:cNvSpPr>
            <a:spLocks noChangeShapeType="1"/>
          </p:cNvSpPr>
          <p:nvPr/>
        </p:nvSpPr>
        <p:spPr bwMode="auto">
          <a:xfrm>
            <a:off x="4421188" y="4038600"/>
            <a:ext cx="150812" cy="0"/>
          </a:xfrm>
          <a:prstGeom prst="line">
            <a:avLst/>
          </a:prstGeom>
          <a:noFill/>
          <a:ln w="12700">
            <a:solidFill>
              <a:srgbClr val="DDDDDD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32" name="Line 12"/>
          <p:cNvSpPr>
            <a:spLocks noChangeShapeType="1"/>
          </p:cNvSpPr>
          <p:nvPr/>
        </p:nvSpPr>
        <p:spPr bwMode="auto">
          <a:xfrm>
            <a:off x="4421188" y="4419600"/>
            <a:ext cx="150812" cy="0"/>
          </a:xfrm>
          <a:prstGeom prst="line">
            <a:avLst/>
          </a:prstGeom>
          <a:noFill/>
          <a:ln w="12700">
            <a:solidFill>
              <a:srgbClr val="DDDDDD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33" name="Line 13"/>
          <p:cNvSpPr>
            <a:spLocks noChangeShapeType="1"/>
          </p:cNvSpPr>
          <p:nvPr/>
        </p:nvSpPr>
        <p:spPr bwMode="auto">
          <a:xfrm>
            <a:off x="4421188" y="4800600"/>
            <a:ext cx="150812" cy="0"/>
          </a:xfrm>
          <a:prstGeom prst="line">
            <a:avLst/>
          </a:prstGeom>
          <a:noFill/>
          <a:ln w="12700">
            <a:solidFill>
              <a:srgbClr val="DDDDDD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34" name="Line 14"/>
          <p:cNvSpPr>
            <a:spLocks noChangeShapeType="1"/>
          </p:cNvSpPr>
          <p:nvPr/>
        </p:nvSpPr>
        <p:spPr bwMode="auto">
          <a:xfrm>
            <a:off x="4421188" y="5257800"/>
            <a:ext cx="150812" cy="0"/>
          </a:xfrm>
          <a:prstGeom prst="line">
            <a:avLst/>
          </a:prstGeom>
          <a:noFill/>
          <a:ln w="12700">
            <a:solidFill>
              <a:srgbClr val="DDDDDD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35" name="Line 15"/>
          <p:cNvSpPr>
            <a:spLocks noChangeShapeType="1"/>
          </p:cNvSpPr>
          <p:nvPr/>
        </p:nvSpPr>
        <p:spPr bwMode="auto">
          <a:xfrm>
            <a:off x="4421188" y="5638800"/>
            <a:ext cx="150812" cy="0"/>
          </a:xfrm>
          <a:prstGeom prst="line">
            <a:avLst/>
          </a:prstGeom>
          <a:noFill/>
          <a:ln w="12700">
            <a:solidFill>
              <a:srgbClr val="DDDDDD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36" name="Line 16"/>
          <p:cNvSpPr>
            <a:spLocks noChangeShapeType="1"/>
          </p:cNvSpPr>
          <p:nvPr/>
        </p:nvSpPr>
        <p:spPr bwMode="auto">
          <a:xfrm>
            <a:off x="4421188" y="6019800"/>
            <a:ext cx="150812" cy="0"/>
          </a:xfrm>
          <a:prstGeom prst="line">
            <a:avLst/>
          </a:prstGeom>
          <a:noFill/>
          <a:ln w="12700">
            <a:solidFill>
              <a:srgbClr val="DDDDDD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37" name="Rectangle 17"/>
          <p:cNvSpPr>
            <a:spLocks noChangeArrowheads="1"/>
          </p:cNvSpPr>
          <p:nvPr/>
        </p:nvSpPr>
        <p:spPr bwMode="auto">
          <a:xfrm>
            <a:off x="4191000" y="914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 b="1">
                <a:latin typeface="Times New Roman" pitchFamily="18" charset="0"/>
              </a:rPr>
              <a:t>FS</a:t>
            </a:r>
          </a:p>
        </p:txBody>
      </p:sp>
      <p:sp>
        <p:nvSpPr>
          <p:cNvPr id="849938" name="Rectangle 18"/>
          <p:cNvSpPr>
            <a:spLocks noChangeArrowheads="1"/>
          </p:cNvSpPr>
          <p:nvPr/>
        </p:nvSpPr>
        <p:spPr bwMode="auto">
          <a:xfrm>
            <a:off x="3962400" y="13716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+6</a:t>
            </a:r>
          </a:p>
        </p:txBody>
      </p:sp>
      <p:sp>
        <p:nvSpPr>
          <p:cNvPr id="849939" name="Rectangle 19"/>
          <p:cNvSpPr>
            <a:spLocks noChangeArrowheads="1"/>
          </p:cNvSpPr>
          <p:nvPr/>
        </p:nvSpPr>
        <p:spPr bwMode="auto">
          <a:xfrm>
            <a:off x="3962400" y="30480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+1</a:t>
            </a:r>
          </a:p>
        </p:txBody>
      </p:sp>
      <p:sp>
        <p:nvSpPr>
          <p:cNvPr id="849940" name="Rectangle 20"/>
          <p:cNvSpPr>
            <a:spLocks noChangeArrowheads="1"/>
          </p:cNvSpPr>
          <p:nvPr/>
        </p:nvSpPr>
        <p:spPr bwMode="auto">
          <a:xfrm>
            <a:off x="3962400" y="16764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+5</a:t>
            </a:r>
          </a:p>
        </p:txBody>
      </p:sp>
      <p:sp>
        <p:nvSpPr>
          <p:cNvPr id="849941" name="Rectangle 21"/>
          <p:cNvSpPr>
            <a:spLocks noChangeArrowheads="1"/>
          </p:cNvSpPr>
          <p:nvPr/>
        </p:nvSpPr>
        <p:spPr bwMode="auto">
          <a:xfrm>
            <a:off x="3962400" y="19812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+4</a:t>
            </a:r>
          </a:p>
        </p:txBody>
      </p:sp>
      <p:sp>
        <p:nvSpPr>
          <p:cNvPr id="849942" name="Rectangle 22"/>
          <p:cNvSpPr>
            <a:spLocks noChangeArrowheads="1"/>
          </p:cNvSpPr>
          <p:nvPr/>
        </p:nvSpPr>
        <p:spPr bwMode="auto">
          <a:xfrm>
            <a:off x="3962400" y="22860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+3</a:t>
            </a:r>
          </a:p>
        </p:txBody>
      </p:sp>
      <p:sp>
        <p:nvSpPr>
          <p:cNvPr id="849943" name="Rectangle 23"/>
          <p:cNvSpPr>
            <a:spLocks noChangeArrowheads="1"/>
          </p:cNvSpPr>
          <p:nvPr/>
        </p:nvSpPr>
        <p:spPr bwMode="auto">
          <a:xfrm>
            <a:off x="3962400" y="26670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+2</a:t>
            </a:r>
          </a:p>
        </p:txBody>
      </p:sp>
      <p:sp>
        <p:nvSpPr>
          <p:cNvPr id="849944" name="Rectangle 24"/>
          <p:cNvSpPr>
            <a:spLocks noChangeArrowheads="1"/>
          </p:cNvSpPr>
          <p:nvPr/>
        </p:nvSpPr>
        <p:spPr bwMode="auto">
          <a:xfrm>
            <a:off x="3962400" y="59436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-6</a:t>
            </a:r>
          </a:p>
        </p:txBody>
      </p:sp>
      <p:sp>
        <p:nvSpPr>
          <p:cNvPr id="849945" name="Rectangle 25"/>
          <p:cNvSpPr>
            <a:spLocks noChangeArrowheads="1"/>
          </p:cNvSpPr>
          <p:nvPr/>
        </p:nvSpPr>
        <p:spPr bwMode="auto">
          <a:xfrm>
            <a:off x="3962400" y="55626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-5</a:t>
            </a:r>
          </a:p>
        </p:txBody>
      </p:sp>
      <p:sp>
        <p:nvSpPr>
          <p:cNvPr id="849946" name="Rectangle 26"/>
          <p:cNvSpPr>
            <a:spLocks noChangeArrowheads="1"/>
          </p:cNvSpPr>
          <p:nvPr/>
        </p:nvSpPr>
        <p:spPr bwMode="auto">
          <a:xfrm>
            <a:off x="3962400" y="51816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-4</a:t>
            </a:r>
          </a:p>
        </p:txBody>
      </p:sp>
      <p:sp>
        <p:nvSpPr>
          <p:cNvPr id="849947" name="Rectangle 27"/>
          <p:cNvSpPr>
            <a:spLocks noChangeArrowheads="1"/>
          </p:cNvSpPr>
          <p:nvPr/>
        </p:nvSpPr>
        <p:spPr bwMode="auto">
          <a:xfrm>
            <a:off x="3962400" y="47244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-3</a:t>
            </a:r>
          </a:p>
        </p:txBody>
      </p:sp>
      <p:sp>
        <p:nvSpPr>
          <p:cNvPr id="849948" name="Rectangle 28"/>
          <p:cNvSpPr>
            <a:spLocks noChangeArrowheads="1"/>
          </p:cNvSpPr>
          <p:nvPr/>
        </p:nvSpPr>
        <p:spPr bwMode="auto">
          <a:xfrm>
            <a:off x="3962400" y="43434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-2</a:t>
            </a:r>
          </a:p>
        </p:txBody>
      </p:sp>
      <p:sp>
        <p:nvSpPr>
          <p:cNvPr id="849949" name="Rectangle 29"/>
          <p:cNvSpPr>
            <a:spLocks noChangeArrowheads="1"/>
          </p:cNvSpPr>
          <p:nvPr/>
        </p:nvSpPr>
        <p:spPr bwMode="auto">
          <a:xfrm>
            <a:off x="3962400" y="39624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-1</a:t>
            </a:r>
          </a:p>
        </p:txBody>
      </p:sp>
      <p:sp>
        <p:nvSpPr>
          <p:cNvPr id="849950" name="Rectangle 30"/>
          <p:cNvSpPr>
            <a:spLocks noChangeArrowheads="1"/>
          </p:cNvSpPr>
          <p:nvPr/>
        </p:nvSpPr>
        <p:spPr bwMode="auto">
          <a:xfrm>
            <a:off x="914400" y="38862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-6</a:t>
            </a:r>
          </a:p>
        </p:txBody>
      </p:sp>
      <p:sp>
        <p:nvSpPr>
          <p:cNvPr id="849951" name="Rectangle 31"/>
          <p:cNvSpPr>
            <a:spLocks noChangeArrowheads="1"/>
          </p:cNvSpPr>
          <p:nvPr/>
        </p:nvSpPr>
        <p:spPr bwMode="auto">
          <a:xfrm>
            <a:off x="1447800" y="38862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-5</a:t>
            </a:r>
          </a:p>
        </p:txBody>
      </p:sp>
      <p:sp>
        <p:nvSpPr>
          <p:cNvPr id="849952" name="Rectangle 32"/>
          <p:cNvSpPr>
            <a:spLocks noChangeArrowheads="1"/>
          </p:cNvSpPr>
          <p:nvPr/>
        </p:nvSpPr>
        <p:spPr bwMode="auto">
          <a:xfrm>
            <a:off x="1905000" y="38862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-4</a:t>
            </a:r>
          </a:p>
        </p:txBody>
      </p:sp>
      <p:sp>
        <p:nvSpPr>
          <p:cNvPr id="849953" name="Rectangle 33"/>
          <p:cNvSpPr>
            <a:spLocks noChangeArrowheads="1"/>
          </p:cNvSpPr>
          <p:nvPr/>
        </p:nvSpPr>
        <p:spPr bwMode="auto">
          <a:xfrm>
            <a:off x="2362200" y="38862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-3</a:t>
            </a:r>
          </a:p>
        </p:txBody>
      </p:sp>
      <p:sp>
        <p:nvSpPr>
          <p:cNvPr id="849954" name="Rectangle 34"/>
          <p:cNvSpPr>
            <a:spLocks noChangeArrowheads="1"/>
          </p:cNvSpPr>
          <p:nvPr/>
        </p:nvSpPr>
        <p:spPr bwMode="auto">
          <a:xfrm>
            <a:off x="2895600" y="38862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-2</a:t>
            </a:r>
          </a:p>
        </p:txBody>
      </p:sp>
      <p:sp>
        <p:nvSpPr>
          <p:cNvPr id="849955" name="Rectangle 35"/>
          <p:cNvSpPr>
            <a:spLocks noChangeArrowheads="1"/>
          </p:cNvSpPr>
          <p:nvPr/>
        </p:nvSpPr>
        <p:spPr bwMode="auto">
          <a:xfrm>
            <a:off x="3352800" y="38862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-1</a:t>
            </a:r>
          </a:p>
        </p:txBody>
      </p:sp>
      <p:sp>
        <p:nvSpPr>
          <p:cNvPr id="849956" name="Rectangle 36"/>
          <p:cNvSpPr>
            <a:spLocks noChangeArrowheads="1"/>
          </p:cNvSpPr>
          <p:nvPr/>
        </p:nvSpPr>
        <p:spPr bwMode="auto">
          <a:xfrm>
            <a:off x="4800600" y="38862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+1</a:t>
            </a:r>
          </a:p>
        </p:txBody>
      </p:sp>
      <p:sp>
        <p:nvSpPr>
          <p:cNvPr id="849957" name="Rectangle 37"/>
          <p:cNvSpPr>
            <a:spLocks noChangeArrowheads="1"/>
          </p:cNvSpPr>
          <p:nvPr/>
        </p:nvSpPr>
        <p:spPr bwMode="auto">
          <a:xfrm>
            <a:off x="5334000" y="38862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+2</a:t>
            </a:r>
          </a:p>
        </p:txBody>
      </p:sp>
      <p:sp>
        <p:nvSpPr>
          <p:cNvPr id="849958" name="Rectangle 38"/>
          <p:cNvSpPr>
            <a:spLocks noChangeArrowheads="1"/>
          </p:cNvSpPr>
          <p:nvPr/>
        </p:nvSpPr>
        <p:spPr bwMode="auto">
          <a:xfrm>
            <a:off x="5791200" y="38862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+3</a:t>
            </a:r>
          </a:p>
        </p:txBody>
      </p:sp>
      <p:sp>
        <p:nvSpPr>
          <p:cNvPr id="849959" name="Rectangle 39"/>
          <p:cNvSpPr>
            <a:spLocks noChangeArrowheads="1"/>
          </p:cNvSpPr>
          <p:nvPr/>
        </p:nvSpPr>
        <p:spPr bwMode="auto">
          <a:xfrm>
            <a:off x="6324600" y="38862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+4</a:t>
            </a:r>
          </a:p>
        </p:txBody>
      </p:sp>
      <p:sp>
        <p:nvSpPr>
          <p:cNvPr id="849960" name="Rectangle 40"/>
          <p:cNvSpPr>
            <a:spLocks noChangeArrowheads="1"/>
          </p:cNvSpPr>
          <p:nvPr/>
        </p:nvSpPr>
        <p:spPr bwMode="auto">
          <a:xfrm>
            <a:off x="6934200" y="38862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+5</a:t>
            </a:r>
          </a:p>
        </p:txBody>
      </p:sp>
      <p:sp>
        <p:nvSpPr>
          <p:cNvPr id="849961" name="Rectangle 41"/>
          <p:cNvSpPr>
            <a:spLocks noChangeArrowheads="1"/>
          </p:cNvSpPr>
          <p:nvPr/>
        </p:nvSpPr>
        <p:spPr bwMode="auto">
          <a:xfrm>
            <a:off x="7467600" y="3886200"/>
            <a:ext cx="30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>
                <a:latin typeface="Times New Roman" pitchFamily="18" charset="0"/>
              </a:rPr>
              <a:t>+6</a:t>
            </a:r>
          </a:p>
        </p:txBody>
      </p:sp>
      <p:sp>
        <p:nvSpPr>
          <p:cNvPr id="849962" name="Rectangle 42"/>
          <p:cNvSpPr>
            <a:spLocks noChangeArrowheads="1"/>
          </p:cNvSpPr>
          <p:nvPr/>
        </p:nvSpPr>
        <p:spPr bwMode="auto">
          <a:xfrm>
            <a:off x="4191000" y="6172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 b="1">
                <a:latin typeface="Times New Roman" pitchFamily="18" charset="0"/>
              </a:rPr>
              <a:t>ES</a:t>
            </a:r>
          </a:p>
        </p:txBody>
      </p:sp>
      <p:sp>
        <p:nvSpPr>
          <p:cNvPr id="849963" name="Rectangle 43"/>
          <p:cNvSpPr>
            <a:spLocks noChangeArrowheads="1"/>
          </p:cNvSpPr>
          <p:nvPr/>
        </p:nvSpPr>
        <p:spPr bwMode="auto">
          <a:xfrm>
            <a:off x="304800" y="3505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 b="1">
                <a:latin typeface="Times New Roman" pitchFamily="18" charset="0"/>
              </a:rPr>
              <a:t>CA</a:t>
            </a:r>
          </a:p>
        </p:txBody>
      </p:sp>
      <p:sp>
        <p:nvSpPr>
          <p:cNvPr id="849964" name="Rectangle 44"/>
          <p:cNvSpPr>
            <a:spLocks noChangeArrowheads="1"/>
          </p:cNvSpPr>
          <p:nvPr/>
        </p:nvSpPr>
        <p:spPr bwMode="auto">
          <a:xfrm>
            <a:off x="8229600" y="3505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 b="1">
                <a:latin typeface="Times New Roman" pitchFamily="18" charset="0"/>
              </a:rPr>
              <a:t>IS</a:t>
            </a:r>
          </a:p>
        </p:txBody>
      </p:sp>
      <p:sp>
        <p:nvSpPr>
          <p:cNvPr id="849965" name="Rectangle 45"/>
          <p:cNvSpPr>
            <a:spLocks noChangeArrowheads="1"/>
          </p:cNvSpPr>
          <p:nvPr/>
        </p:nvSpPr>
        <p:spPr bwMode="auto">
          <a:xfrm>
            <a:off x="762000" y="1066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latin typeface="Times New Roman" pitchFamily="18" charset="0"/>
              </a:rPr>
              <a:t>Conservative</a:t>
            </a:r>
          </a:p>
        </p:txBody>
      </p:sp>
      <p:sp>
        <p:nvSpPr>
          <p:cNvPr id="849966" name="Rectangle 46"/>
          <p:cNvSpPr>
            <a:spLocks noChangeArrowheads="1"/>
          </p:cNvSpPr>
          <p:nvPr/>
        </p:nvSpPr>
        <p:spPr bwMode="auto">
          <a:xfrm>
            <a:off x="5638800" y="1066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latin typeface="Times New Roman" pitchFamily="18" charset="0"/>
              </a:rPr>
              <a:t>Aggressive</a:t>
            </a:r>
          </a:p>
        </p:txBody>
      </p:sp>
      <p:sp>
        <p:nvSpPr>
          <p:cNvPr id="849967" name="Rectangle 47"/>
          <p:cNvSpPr>
            <a:spLocks noChangeArrowheads="1"/>
          </p:cNvSpPr>
          <p:nvPr/>
        </p:nvSpPr>
        <p:spPr bwMode="auto">
          <a:xfrm>
            <a:off x="685800" y="5867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latin typeface="Times New Roman" pitchFamily="18" charset="0"/>
              </a:rPr>
              <a:t>Defensive</a:t>
            </a:r>
          </a:p>
        </p:txBody>
      </p:sp>
      <p:sp>
        <p:nvSpPr>
          <p:cNvPr id="849968" name="Rectangle 48"/>
          <p:cNvSpPr>
            <a:spLocks noChangeArrowheads="1"/>
          </p:cNvSpPr>
          <p:nvPr/>
        </p:nvSpPr>
        <p:spPr bwMode="auto">
          <a:xfrm>
            <a:off x="5715000" y="5791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latin typeface="Times New Roman" pitchFamily="18" charset="0"/>
              </a:rPr>
              <a:t>Competitive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E37D8F25-3495-4A13-B2C5-C873D2ABCB4D}" type="slidenum">
              <a:rPr lang="en-US"/>
              <a:pPr/>
              <a:t>36</a:t>
            </a:fld>
            <a:endParaRPr lang="en-US"/>
          </a:p>
        </p:txBody>
      </p:sp>
      <p:sp>
        <p:nvSpPr>
          <p:cNvPr id="94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457200"/>
          </a:xfrm>
        </p:spPr>
        <p:txBody>
          <a:bodyPr/>
          <a:lstStyle/>
          <a:p>
            <a:r>
              <a:rPr lang="en-US" sz="3200"/>
              <a:t>Formulation Framework</a:t>
            </a:r>
          </a:p>
        </p:txBody>
      </p:sp>
      <p:sp>
        <p:nvSpPr>
          <p:cNvPr id="945155" name="Rectangle 3"/>
          <p:cNvSpPr>
            <a:spLocks noChangeArrowheads="1"/>
          </p:cNvSpPr>
          <p:nvPr/>
        </p:nvSpPr>
        <p:spPr bwMode="auto">
          <a:xfrm>
            <a:off x="4953000" y="2209800"/>
            <a:ext cx="3886200" cy="609600"/>
          </a:xfrm>
          <a:prstGeom prst="rect">
            <a:avLst/>
          </a:prstGeom>
          <a:solidFill>
            <a:srgbClr val="003366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/>
              <a:t>SPACE Matrix</a:t>
            </a:r>
          </a:p>
        </p:txBody>
      </p:sp>
      <p:sp>
        <p:nvSpPr>
          <p:cNvPr id="945156" name="Rectangle 4"/>
          <p:cNvSpPr>
            <a:spLocks noChangeArrowheads="1"/>
          </p:cNvSpPr>
          <p:nvPr/>
        </p:nvSpPr>
        <p:spPr bwMode="auto">
          <a:xfrm>
            <a:off x="762000" y="2667000"/>
            <a:ext cx="2743200" cy="1905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 anchorCtr="1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Stage 2: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The Matching Stage</a:t>
            </a:r>
          </a:p>
        </p:txBody>
      </p:sp>
      <p:sp>
        <p:nvSpPr>
          <p:cNvPr id="945157" name="Rectangle 5"/>
          <p:cNvSpPr>
            <a:spLocks noChangeArrowheads="1"/>
          </p:cNvSpPr>
          <p:nvPr/>
        </p:nvSpPr>
        <p:spPr bwMode="auto">
          <a:xfrm>
            <a:off x="4953000" y="1143000"/>
            <a:ext cx="3886200" cy="609600"/>
          </a:xfrm>
          <a:prstGeom prst="rect">
            <a:avLst/>
          </a:prstGeom>
          <a:solidFill>
            <a:srgbClr val="003366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/>
              <a:t>TOWS Matrix</a:t>
            </a:r>
          </a:p>
        </p:txBody>
      </p:sp>
      <p:sp>
        <p:nvSpPr>
          <p:cNvPr id="945158" name="Rectangle 6"/>
          <p:cNvSpPr>
            <a:spLocks noChangeArrowheads="1"/>
          </p:cNvSpPr>
          <p:nvPr/>
        </p:nvSpPr>
        <p:spPr bwMode="auto">
          <a:xfrm>
            <a:off x="4953000" y="3276600"/>
            <a:ext cx="3886200" cy="6096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 b="1">
                <a:solidFill>
                  <a:srgbClr val="003366"/>
                </a:solidFill>
              </a:rPr>
              <a:t>BCG Matrix</a:t>
            </a:r>
          </a:p>
        </p:txBody>
      </p:sp>
      <p:sp>
        <p:nvSpPr>
          <p:cNvPr id="945159" name="Rectangle 7"/>
          <p:cNvSpPr>
            <a:spLocks noChangeArrowheads="1"/>
          </p:cNvSpPr>
          <p:nvPr/>
        </p:nvSpPr>
        <p:spPr bwMode="auto">
          <a:xfrm>
            <a:off x="4953000" y="4343400"/>
            <a:ext cx="3886200" cy="609600"/>
          </a:xfrm>
          <a:prstGeom prst="rect">
            <a:avLst/>
          </a:prstGeom>
          <a:solidFill>
            <a:srgbClr val="003366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IE Matrix</a:t>
            </a:r>
          </a:p>
        </p:txBody>
      </p:sp>
      <p:sp>
        <p:nvSpPr>
          <p:cNvPr id="945160" name="Rectangle 8"/>
          <p:cNvSpPr>
            <a:spLocks noChangeArrowheads="1"/>
          </p:cNvSpPr>
          <p:nvPr/>
        </p:nvSpPr>
        <p:spPr bwMode="auto">
          <a:xfrm>
            <a:off x="4953000" y="5410200"/>
            <a:ext cx="3886200" cy="609600"/>
          </a:xfrm>
          <a:prstGeom prst="rect">
            <a:avLst/>
          </a:prstGeom>
          <a:solidFill>
            <a:srgbClr val="003366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Grand Strategy Matrix</a:t>
            </a:r>
          </a:p>
        </p:txBody>
      </p:sp>
      <p:sp>
        <p:nvSpPr>
          <p:cNvPr id="945161" name="Line 9"/>
          <p:cNvSpPr>
            <a:spLocks noChangeShapeType="1"/>
          </p:cNvSpPr>
          <p:nvPr/>
        </p:nvSpPr>
        <p:spPr bwMode="auto">
          <a:xfrm flipV="1">
            <a:off x="3505200" y="1752600"/>
            <a:ext cx="1371600" cy="1828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45162" name="Line 10"/>
          <p:cNvSpPr>
            <a:spLocks noChangeShapeType="1"/>
          </p:cNvSpPr>
          <p:nvPr/>
        </p:nvSpPr>
        <p:spPr bwMode="auto">
          <a:xfrm flipV="1">
            <a:off x="3505200" y="2743200"/>
            <a:ext cx="1371600" cy="838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45163" name="Line 11"/>
          <p:cNvSpPr>
            <a:spLocks noChangeShapeType="1"/>
          </p:cNvSpPr>
          <p:nvPr/>
        </p:nvSpPr>
        <p:spPr bwMode="auto">
          <a:xfrm>
            <a:off x="3505200" y="3581400"/>
            <a:ext cx="1371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45164" name="Line 12"/>
          <p:cNvSpPr>
            <a:spLocks noChangeShapeType="1"/>
          </p:cNvSpPr>
          <p:nvPr/>
        </p:nvSpPr>
        <p:spPr bwMode="auto">
          <a:xfrm>
            <a:off x="3505200" y="3581400"/>
            <a:ext cx="1371600" cy="762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45165" name="Line 13"/>
          <p:cNvSpPr>
            <a:spLocks noChangeShapeType="1"/>
          </p:cNvSpPr>
          <p:nvPr/>
        </p:nvSpPr>
        <p:spPr bwMode="auto">
          <a:xfrm>
            <a:off x="3505200" y="3581400"/>
            <a:ext cx="1447800" cy="1828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6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0CA15FFD-33F4-424B-BBDC-589F0DDB5D20}" type="slidenum">
              <a:rPr lang="en-US"/>
              <a:pPr/>
              <a:t>37</a:t>
            </a:fld>
            <a:endParaRPr lang="en-US"/>
          </a:p>
        </p:txBody>
      </p:sp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BCG Matrix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4873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3600" b="1">
                <a:solidFill>
                  <a:schemeClr val="bg1"/>
                </a:solidFill>
              </a:rPr>
              <a:t>Boston Consulting Group Matrix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sz="36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Enhances multidivisional firms’ efforts to formulate strategies  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Autonomous divisions (or profit centers) constitute the business portfolio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Firm’s divisions may compete in different industries requiring separate strategy</a:t>
            </a: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5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5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5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1971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1AB6EB0C-5578-46FB-88F2-4BCAF135D152}" type="slidenum">
              <a:rPr lang="en-US"/>
              <a:pPr/>
              <a:t>38</a:t>
            </a:fld>
            <a:endParaRPr lang="en-US"/>
          </a:p>
        </p:txBody>
      </p:sp>
      <p:sp>
        <p:nvSpPr>
          <p:cNvPr id="94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BCG Matrix</a:t>
            </a:r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4873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3600" b="1">
                <a:solidFill>
                  <a:schemeClr val="bg1"/>
                </a:solidFill>
              </a:rPr>
              <a:t>Boston Consulting Group Matrix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sz="36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Graphically portrays differences among divisions 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Focuses on market share position and industry growth rate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Manage business portfolio through relative market share position and industry growth rate</a:t>
            </a:r>
          </a:p>
          <a:p>
            <a:pPr marL="609600" indent="-609600">
              <a:lnSpc>
                <a:spcPct val="90000"/>
              </a:lnSpc>
              <a:buSzPct val="80000"/>
            </a:pP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4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4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203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4684E5D4-E374-43D0-9C50-7303F9E7C9F5}" type="slidenum">
              <a:rPr lang="en-US"/>
              <a:pPr/>
              <a:t>39</a:t>
            </a:fld>
            <a:endParaRPr lang="en-US"/>
          </a:p>
        </p:txBody>
      </p:sp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BCG Matrix</a:t>
            </a:r>
          </a:p>
        </p:txBody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3732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>
                <a:solidFill>
                  <a:schemeClr val="bg1"/>
                </a:solidFill>
              </a:rPr>
              <a:t>Relative market share position defined:</a:t>
            </a:r>
          </a:p>
          <a:p>
            <a:pPr marL="609600" indent="-609600"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Ratio of a division’s own market share in a particular industry to the market share held by the largest rival firm in that industry.</a:t>
            </a:r>
          </a:p>
          <a:p>
            <a:pPr marL="609600" indent="-609600">
              <a:buSzPct val="80000"/>
              <a:buFont typeface="Wingdings" pitchFamily="2" charset="2"/>
              <a:buChar char="Ø"/>
            </a:pPr>
            <a:endParaRPr lang="en-US">
              <a:solidFill>
                <a:schemeClr val="bg1"/>
              </a:solidFill>
            </a:endParaRPr>
          </a:p>
          <a:p>
            <a:pPr marL="609600" indent="-609600">
              <a:buSzPct val="80000"/>
            </a:pP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B557751F-1173-4CB5-A744-69ED115DE810}" type="slidenum">
              <a:rPr lang="en-US"/>
              <a:pPr/>
              <a:t>4</a:t>
            </a:fld>
            <a:endParaRPr lang="en-US"/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Outline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819400"/>
            <a:ext cx="7848600" cy="2362200"/>
          </a:xfrm>
        </p:spPr>
        <p:txBody>
          <a:bodyPr/>
          <a:lstStyle/>
          <a:p>
            <a:r>
              <a:rPr lang="en-US" sz="3600">
                <a:solidFill>
                  <a:schemeClr val="bg1"/>
                </a:solidFill>
              </a:rPr>
              <a:t>The Politics of Strategy Choice</a:t>
            </a:r>
          </a:p>
          <a:p>
            <a:endParaRPr lang="en-US" sz="3600">
              <a:solidFill>
                <a:schemeClr val="bg1"/>
              </a:solidFill>
            </a:endParaRPr>
          </a:p>
          <a:p>
            <a:r>
              <a:rPr lang="en-US" sz="3600">
                <a:solidFill>
                  <a:schemeClr val="bg1"/>
                </a:solidFill>
              </a:rPr>
              <a:t>The Role of a Board of Directors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F58E2764-B9C0-48BB-8AFF-E20E55C7F0EE}" type="slidenum">
              <a:rPr lang="en-US"/>
              <a:pPr/>
              <a:t>40</a:t>
            </a:fld>
            <a:endParaRPr lang="en-US"/>
          </a:p>
        </p:txBody>
      </p:sp>
      <p:sp>
        <p:nvSpPr>
          <p:cNvPr id="85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382000" cy="609600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BCG Matrix</a:t>
            </a:r>
          </a:p>
        </p:txBody>
      </p:sp>
      <p:grpSp>
        <p:nvGrpSpPr>
          <p:cNvPr id="858115" name="Group 3"/>
          <p:cNvGrpSpPr>
            <a:grpSpLocks/>
          </p:cNvGrpSpPr>
          <p:nvPr/>
        </p:nvGrpSpPr>
        <p:grpSpPr bwMode="auto">
          <a:xfrm>
            <a:off x="1295400" y="1981200"/>
            <a:ext cx="7543800" cy="4267200"/>
            <a:chOff x="816" y="1248"/>
            <a:chExt cx="4752" cy="2832"/>
          </a:xfrm>
        </p:grpSpPr>
        <p:sp>
          <p:nvSpPr>
            <p:cNvPr id="858116" name="Rectangle 4"/>
            <p:cNvSpPr>
              <a:spLocks noChangeArrowheads="1"/>
            </p:cNvSpPr>
            <p:nvPr/>
          </p:nvSpPr>
          <p:spPr bwMode="auto">
            <a:xfrm>
              <a:off x="3192" y="2712"/>
              <a:ext cx="2376" cy="1368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34925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320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Dogs</a:t>
              </a:r>
            </a:p>
            <a:p>
              <a:pPr algn="ctr">
                <a:buSzTx/>
                <a:buFontTx/>
                <a:buNone/>
              </a:pPr>
              <a:r>
                <a:rPr lang="en-US" sz="320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IV</a:t>
              </a:r>
            </a:p>
          </p:txBody>
        </p:sp>
        <p:sp>
          <p:nvSpPr>
            <p:cNvPr id="858117" name="Rectangle 5"/>
            <p:cNvSpPr>
              <a:spLocks noChangeArrowheads="1"/>
            </p:cNvSpPr>
            <p:nvPr/>
          </p:nvSpPr>
          <p:spPr bwMode="auto">
            <a:xfrm>
              <a:off x="816" y="2712"/>
              <a:ext cx="2376" cy="1368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34925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320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Cash Cows</a:t>
              </a:r>
            </a:p>
            <a:p>
              <a:pPr algn="ctr">
                <a:buSzTx/>
                <a:buFontTx/>
                <a:buNone/>
              </a:pPr>
              <a:r>
                <a:rPr lang="en-US" sz="320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III</a:t>
              </a:r>
            </a:p>
          </p:txBody>
        </p:sp>
        <p:sp>
          <p:nvSpPr>
            <p:cNvPr id="858118" name="Rectangle 6"/>
            <p:cNvSpPr>
              <a:spLocks noChangeArrowheads="1"/>
            </p:cNvSpPr>
            <p:nvPr/>
          </p:nvSpPr>
          <p:spPr bwMode="auto">
            <a:xfrm>
              <a:off x="3192" y="1248"/>
              <a:ext cx="2376" cy="1464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34925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320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Question Marks</a:t>
              </a:r>
            </a:p>
            <a:p>
              <a:pPr algn="ctr">
                <a:buSzTx/>
                <a:buFontTx/>
                <a:buNone/>
              </a:pPr>
              <a:r>
                <a:rPr lang="en-US" sz="320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</a:t>
              </a:r>
            </a:p>
          </p:txBody>
        </p:sp>
        <p:sp>
          <p:nvSpPr>
            <p:cNvPr id="858119" name="Rectangle 7"/>
            <p:cNvSpPr>
              <a:spLocks noChangeArrowheads="1"/>
            </p:cNvSpPr>
            <p:nvPr/>
          </p:nvSpPr>
          <p:spPr bwMode="auto">
            <a:xfrm>
              <a:off x="816" y="1248"/>
              <a:ext cx="2376" cy="1464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 w="34925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pPr algn="ctr">
                <a:buSzTx/>
                <a:buFontTx/>
                <a:buNone/>
              </a:pPr>
              <a:r>
                <a:rPr lang="en-US" sz="320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Stars</a:t>
              </a:r>
            </a:p>
            <a:p>
              <a:pPr algn="ctr">
                <a:buSzTx/>
                <a:buFontTx/>
                <a:buNone/>
              </a:pPr>
              <a:r>
                <a:rPr lang="en-US" sz="320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II</a:t>
              </a:r>
            </a:p>
          </p:txBody>
        </p:sp>
        <p:sp>
          <p:nvSpPr>
            <p:cNvPr id="858120" name="Line 8"/>
            <p:cNvSpPr>
              <a:spLocks noChangeShapeType="1"/>
            </p:cNvSpPr>
            <p:nvPr/>
          </p:nvSpPr>
          <p:spPr bwMode="auto">
            <a:xfrm>
              <a:off x="817" y="1248"/>
              <a:ext cx="4751" cy="0"/>
            </a:xfrm>
            <a:prstGeom prst="line">
              <a:avLst/>
            </a:prstGeom>
            <a:noFill/>
            <a:ln w="34925">
              <a:solidFill>
                <a:srgbClr val="00008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8121" name="Line 9"/>
            <p:cNvSpPr>
              <a:spLocks noChangeShapeType="1"/>
            </p:cNvSpPr>
            <p:nvPr/>
          </p:nvSpPr>
          <p:spPr bwMode="auto">
            <a:xfrm>
              <a:off x="817" y="2712"/>
              <a:ext cx="4751" cy="0"/>
            </a:xfrm>
            <a:prstGeom prst="line">
              <a:avLst/>
            </a:prstGeom>
            <a:noFill/>
            <a:ln w="34925">
              <a:solidFill>
                <a:srgbClr val="00008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8122" name="Line 10"/>
            <p:cNvSpPr>
              <a:spLocks noChangeShapeType="1"/>
            </p:cNvSpPr>
            <p:nvPr/>
          </p:nvSpPr>
          <p:spPr bwMode="auto">
            <a:xfrm>
              <a:off x="817" y="4080"/>
              <a:ext cx="4751" cy="0"/>
            </a:xfrm>
            <a:prstGeom prst="line">
              <a:avLst/>
            </a:prstGeom>
            <a:noFill/>
            <a:ln w="34925">
              <a:solidFill>
                <a:srgbClr val="00008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8123" name="Line 11"/>
            <p:cNvSpPr>
              <a:spLocks noChangeShapeType="1"/>
            </p:cNvSpPr>
            <p:nvPr/>
          </p:nvSpPr>
          <p:spPr bwMode="auto">
            <a:xfrm>
              <a:off x="816" y="1249"/>
              <a:ext cx="0" cy="2831"/>
            </a:xfrm>
            <a:prstGeom prst="line">
              <a:avLst/>
            </a:prstGeom>
            <a:noFill/>
            <a:ln w="34925">
              <a:solidFill>
                <a:srgbClr val="00008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8124" name="Line 12"/>
            <p:cNvSpPr>
              <a:spLocks noChangeShapeType="1"/>
            </p:cNvSpPr>
            <p:nvPr/>
          </p:nvSpPr>
          <p:spPr bwMode="auto">
            <a:xfrm>
              <a:off x="3192" y="1249"/>
              <a:ext cx="0" cy="2831"/>
            </a:xfrm>
            <a:prstGeom prst="line">
              <a:avLst/>
            </a:prstGeom>
            <a:noFill/>
            <a:ln w="34925">
              <a:solidFill>
                <a:srgbClr val="00008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8125" name="Line 13"/>
            <p:cNvSpPr>
              <a:spLocks noChangeShapeType="1"/>
            </p:cNvSpPr>
            <p:nvPr/>
          </p:nvSpPr>
          <p:spPr bwMode="auto">
            <a:xfrm>
              <a:off x="5568" y="1249"/>
              <a:ext cx="0" cy="2831"/>
            </a:xfrm>
            <a:prstGeom prst="line">
              <a:avLst/>
            </a:prstGeom>
            <a:noFill/>
            <a:ln w="34925">
              <a:solidFill>
                <a:srgbClr val="00008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58126" name="Rectangle 14"/>
          <p:cNvSpPr>
            <a:spLocks noChangeArrowheads="1"/>
          </p:cNvSpPr>
          <p:nvPr/>
        </p:nvSpPr>
        <p:spPr bwMode="auto">
          <a:xfrm>
            <a:off x="2209800" y="990600"/>
            <a:ext cx="4800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 b="1"/>
              <a:t>Relative Market Share Position</a:t>
            </a:r>
          </a:p>
        </p:txBody>
      </p:sp>
      <p:sp>
        <p:nvSpPr>
          <p:cNvPr id="858127" name="Rectangle 15"/>
          <p:cNvSpPr>
            <a:spLocks noChangeArrowheads="1"/>
          </p:cNvSpPr>
          <p:nvPr/>
        </p:nvSpPr>
        <p:spPr bwMode="auto">
          <a:xfrm>
            <a:off x="1066800" y="1447800"/>
            <a:ext cx="60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600" b="1"/>
              <a:t>High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600" b="1"/>
              <a:t>1.0</a:t>
            </a:r>
          </a:p>
        </p:txBody>
      </p:sp>
      <p:sp>
        <p:nvSpPr>
          <p:cNvPr id="858128" name="Rectangle 16"/>
          <p:cNvSpPr>
            <a:spLocks noChangeArrowheads="1"/>
          </p:cNvSpPr>
          <p:nvPr/>
        </p:nvSpPr>
        <p:spPr bwMode="auto">
          <a:xfrm>
            <a:off x="4724400" y="1447800"/>
            <a:ext cx="60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600" b="1"/>
              <a:t>Medium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600" b="1"/>
              <a:t>.50</a:t>
            </a:r>
          </a:p>
        </p:txBody>
      </p:sp>
      <p:sp>
        <p:nvSpPr>
          <p:cNvPr id="858129" name="Rectangle 17"/>
          <p:cNvSpPr>
            <a:spLocks noChangeArrowheads="1"/>
          </p:cNvSpPr>
          <p:nvPr/>
        </p:nvSpPr>
        <p:spPr bwMode="auto">
          <a:xfrm>
            <a:off x="8534400" y="1447800"/>
            <a:ext cx="60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600" b="1"/>
              <a:t>Low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600" b="1"/>
              <a:t>0.0</a:t>
            </a:r>
          </a:p>
        </p:txBody>
      </p:sp>
      <p:sp>
        <p:nvSpPr>
          <p:cNvPr id="858130" name="Rectangle 18"/>
          <p:cNvSpPr>
            <a:spLocks noChangeArrowheads="1"/>
          </p:cNvSpPr>
          <p:nvPr/>
        </p:nvSpPr>
        <p:spPr bwMode="auto">
          <a:xfrm rot="10800000">
            <a:off x="0" y="1979613"/>
            <a:ext cx="38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 b="1"/>
              <a:t>Industry Sales Growth Rate</a:t>
            </a:r>
          </a:p>
        </p:txBody>
      </p:sp>
      <p:sp>
        <p:nvSpPr>
          <p:cNvPr id="858131" name="Rectangle 19"/>
          <p:cNvSpPr>
            <a:spLocks noChangeArrowheads="1"/>
          </p:cNvSpPr>
          <p:nvPr/>
        </p:nvSpPr>
        <p:spPr bwMode="auto">
          <a:xfrm>
            <a:off x="609600" y="2133600"/>
            <a:ext cx="60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600" b="1"/>
              <a:t>High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600" b="1"/>
              <a:t>+20</a:t>
            </a:r>
          </a:p>
        </p:txBody>
      </p:sp>
      <p:sp>
        <p:nvSpPr>
          <p:cNvPr id="858132" name="Rectangle 20"/>
          <p:cNvSpPr>
            <a:spLocks noChangeArrowheads="1"/>
          </p:cNvSpPr>
          <p:nvPr/>
        </p:nvSpPr>
        <p:spPr bwMode="auto">
          <a:xfrm>
            <a:off x="685800" y="5943600"/>
            <a:ext cx="60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600" b="1"/>
              <a:t>Low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600" b="1"/>
              <a:t>-20</a:t>
            </a:r>
          </a:p>
        </p:txBody>
      </p:sp>
      <p:sp>
        <p:nvSpPr>
          <p:cNvPr id="858133" name="Rectangle 21"/>
          <p:cNvSpPr>
            <a:spLocks noChangeArrowheads="1"/>
          </p:cNvSpPr>
          <p:nvPr/>
        </p:nvSpPr>
        <p:spPr bwMode="auto">
          <a:xfrm>
            <a:off x="533400" y="3962400"/>
            <a:ext cx="60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600" b="1"/>
              <a:t>Medium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600" b="1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0A3F89F0-8046-4A03-9F38-DB7C5C4C2395}" type="slidenum">
              <a:rPr lang="en-US"/>
              <a:pPr/>
              <a:t>41</a:t>
            </a:fld>
            <a:endParaRPr lang="en-US"/>
          </a:p>
        </p:txBody>
      </p:sp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BCG Matrix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3732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buFontTx/>
              <a:buNone/>
            </a:pPr>
            <a:endParaRPr lang="en-US" sz="3600" b="1">
              <a:solidFill>
                <a:srgbClr val="FFFFFF"/>
              </a:solidFill>
            </a:endParaRPr>
          </a:p>
          <a:p>
            <a:pPr marL="609600" indent="-609600">
              <a:buSzPct val="80000"/>
            </a:pPr>
            <a:r>
              <a:rPr lang="en-US">
                <a:solidFill>
                  <a:srgbClr val="FFFFFF"/>
                </a:solidFill>
              </a:rPr>
              <a:t>Question Marks </a:t>
            </a:r>
          </a:p>
          <a:p>
            <a:pPr marL="609600" indent="-609600">
              <a:buSzPct val="80000"/>
            </a:pPr>
            <a:r>
              <a:rPr lang="en-US">
                <a:solidFill>
                  <a:srgbClr val="FFFFFF"/>
                </a:solidFill>
              </a:rPr>
              <a:t>Stars</a:t>
            </a:r>
          </a:p>
          <a:p>
            <a:pPr marL="609600" indent="-609600">
              <a:buSzPct val="80000"/>
            </a:pPr>
            <a:r>
              <a:rPr lang="en-US">
                <a:solidFill>
                  <a:srgbClr val="FFFFFF"/>
                </a:solidFill>
              </a:rPr>
              <a:t>Cash Cows</a:t>
            </a:r>
          </a:p>
          <a:p>
            <a:pPr marL="609600" indent="-609600">
              <a:buSzPct val="80000"/>
            </a:pPr>
            <a:r>
              <a:rPr lang="en-US">
                <a:solidFill>
                  <a:srgbClr val="FFFFFF"/>
                </a:solidFill>
              </a:rPr>
              <a:t>Dogs</a:t>
            </a:r>
          </a:p>
          <a:p>
            <a:pPr marL="609600" indent="-609600">
              <a:buSzPct val="80000"/>
            </a:pPr>
            <a:endParaRPr lang="en-US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5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5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0F04ACEE-1156-4172-9B9F-A97EE062EFA1}" type="slidenum">
              <a:rPr lang="en-US"/>
              <a:pPr/>
              <a:t>42</a:t>
            </a:fld>
            <a:endParaRPr lang="en-US"/>
          </a:p>
        </p:txBody>
      </p:sp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BCG Matrix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4646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Tx/>
              <a:buNone/>
            </a:pPr>
            <a:r>
              <a:rPr lang="en-US">
                <a:solidFill>
                  <a:srgbClr val="FFFFFF"/>
                </a:solidFill>
              </a:rPr>
              <a:t>Question Marks </a:t>
            </a:r>
          </a:p>
          <a:p>
            <a:pPr marL="609600" indent="-609600">
              <a:buFontTx/>
              <a:buNone/>
            </a:pPr>
            <a:endParaRPr lang="en-US">
              <a:solidFill>
                <a:srgbClr val="FFFFFF"/>
              </a:solidFill>
            </a:endParaRPr>
          </a:p>
          <a:p>
            <a:pPr marL="990600" lvl="1" indent="-266700">
              <a:buSzPct val="80000"/>
              <a:buFontTx/>
              <a:buChar char="•"/>
            </a:pPr>
            <a:r>
              <a:rPr lang="en-US">
                <a:solidFill>
                  <a:srgbClr val="FFFFFF"/>
                </a:solidFill>
              </a:rPr>
              <a:t>Low relative market share position yet compete in high-growth industry.</a:t>
            </a:r>
          </a:p>
          <a:p>
            <a:pPr marL="1371600" lvl="2" indent="-266700">
              <a:buSzPct val="80000"/>
            </a:pPr>
            <a:r>
              <a:rPr lang="en-US">
                <a:solidFill>
                  <a:srgbClr val="FFFFFF"/>
                </a:solidFill>
              </a:rPr>
              <a:t>Cash needs are high</a:t>
            </a:r>
          </a:p>
          <a:p>
            <a:pPr marL="1371600" lvl="2" indent="-266700">
              <a:buSzPct val="80000"/>
            </a:pPr>
            <a:r>
              <a:rPr lang="en-US">
                <a:solidFill>
                  <a:srgbClr val="FFFFFF"/>
                </a:solidFill>
              </a:rPr>
              <a:t>Case generation is low</a:t>
            </a:r>
          </a:p>
          <a:p>
            <a:pPr marL="1371600" lvl="2" indent="-266700">
              <a:buSzPct val="80000"/>
            </a:pPr>
            <a:endParaRPr lang="en-US">
              <a:solidFill>
                <a:srgbClr val="FFFFFF"/>
              </a:solidFill>
            </a:endParaRPr>
          </a:p>
          <a:p>
            <a:pPr marL="990600" lvl="1" indent="-266700">
              <a:buSzPct val="80000"/>
              <a:buFontTx/>
              <a:buChar char="•"/>
            </a:pPr>
            <a:r>
              <a:rPr lang="en-US">
                <a:solidFill>
                  <a:srgbClr val="FFFFFF"/>
                </a:solidFill>
              </a:rPr>
              <a:t>Decision to strengthen (intensive strategies) or divest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EF3FADF8-E3D2-40A1-A4AC-D1145D6121C8}" type="slidenum">
              <a:rPr lang="en-US"/>
              <a:pPr/>
              <a:t>43</a:t>
            </a:fld>
            <a:endParaRPr lang="en-US"/>
          </a:p>
        </p:txBody>
      </p:sp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BCG Matrix</a:t>
            </a: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4646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SzPct val="80000"/>
              <a:buFontTx/>
              <a:buNone/>
            </a:pPr>
            <a:r>
              <a:rPr lang="en-US">
                <a:solidFill>
                  <a:srgbClr val="FFFFFF"/>
                </a:solidFill>
              </a:rPr>
              <a:t>Stars</a:t>
            </a:r>
          </a:p>
          <a:p>
            <a:pPr marL="609600" indent="-609600">
              <a:lnSpc>
                <a:spcPct val="90000"/>
              </a:lnSpc>
              <a:buSzPct val="80000"/>
              <a:buFontTx/>
              <a:buNone/>
            </a:pPr>
            <a:endParaRPr lang="en-US">
              <a:solidFill>
                <a:srgbClr val="FFFFFF"/>
              </a:solidFill>
            </a:endParaRPr>
          </a:p>
          <a:p>
            <a:pPr marL="990600" lvl="1" indent="-266700">
              <a:lnSpc>
                <a:spcPct val="90000"/>
              </a:lnSpc>
              <a:buSzPct val="80000"/>
              <a:buFontTx/>
              <a:buChar char="•"/>
            </a:pPr>
            <a:r>
              <a:rPr lang="en-US">
                <a:solidFill>
                  <a:srgbClr val="FFFFFF"/>
                </a:solidFill>
              </a:rPr>
              <a:t>High relative market share and high industry growth rate.</a:t>
            </a:r>
          </a:p>
          <a:p>
            <a:pPr marL="1371600" lvl="2" indent="-266700">
              <a:lnSpc>
                <a:spcPct val="90000"/>
              </a:lnSpc>
              <a:buSzPct val="80000"/>
            </a:pPr>
            <a:r>
              <a:rPr lang="en-US">
                <a:solidFill>
                  <a:srgbClr val="FFFFFF"/>
                </a:solidFill>
              </a:rPr>
              <a:t>Best long-run opportunities for growth and profitability</a:t>
            </a:r>
          </a:p>
          <a:p>
            <a:pPr marL="1371600" lvl="2" indent="-266700">
              <a:lnSpc>
                <a:spcPct val="90000"/>
              </a:lnSpc>
              <a:buSzPct val="80000"/>
            </a:pPr>
            <a:endParaRPr lang="en-US">
              <a:solidFill>
                <a:srgbClr val="FFFFFF"/>
              </a:solidFill>
            </a:endParaRPr>
          </a:p>
          <a:p>
            <a:pPr marL="990600" lvl="1" indent="-266700">
              <a:lnSpc>
                <a:spcPct val="90000"/>
              </a:lnSpc>
              <a:buSzPct val="80000"/>
              <a:buFontTx/>
              <a:buChar char="•"/>
            </a:pPr>
            <a:r>
              <a:rPr lang="en-US">
                <a:solidFill>
                  <a:srgbClr val="FFFFFF"/>
                </a:solidFill>
              </a:rPr>
              <a:t>Substantial investment to maintain or strengthen dominant position</a:t>
            </a:r>
          </a:p>
          <a:p>
            <a:pPr marL="1371600" lvl="2" indent="-266700">
              <a:lnSpc>
                <a:spcPct val="90000"/>
              </a:lnSpc>
              <a:buSzPct val="80000"/>
            </a:pPr>
            <a:r>
              <a:rPr lang="en-US">
                <a:solidFill>
                  <a:srgbClr val="FFFFFF"/>
                </a:solidFill>
              </a:rPr>
              <a:t>Integration strategies, intensive strategies, joint ventures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5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5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5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5395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0DBF17DA-D461-4EE0-8AA2-7B7A7772314B}" type="slidenum">
              <a:rPr lang="en-US"/>
              <a:pPr/>
              <a:t>44</a:t>
            </a:fld>
            <a:endParaRPr lang="en-US"/>
          </a:p>
        </p:txBody>
      </p:sp>
      <p:sp>
        <p:nvSpPr>
          <p:cNvPr id="95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BCG Matrix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4646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  <a:buFontTx/>
              <a:buNone/>
            </a:pPr>
            <a:r>
              <a:rPr lang="en-US" sz="2800">
                <a:solidFill>
                  <a:srgbClr val="FFFFFF"/>
                </a:solidFill>
              </a:rPr>
              <a:t>Cash Cows</a:t>
            </a:r>
          </a:p>
          <a:p>
            <a:pPr marL="609600" indent="-609600">
              <a:buSzPct val="80000"/>
              <a:buFontTx/>
              <a:buNone/>
            </a:pPr>
            <a:endParaRPr lang="en-US" sz="2800">
              <a:solidFill>
                <a:srgbClr val="FFFFFF"/>
              </a:solidFill>
            </a:endParaRPr>
          </a:p>
          <a:p>
            <a:pPr marL="990600" lvl="1" indent="-266700">
              <a:buSzPct val="80000"/>
              <a:buFontTx/>
              <a:buChar char="•"/>
            </a:pPr>
            <a:r>
              <a:rPr lang="en-US" sz="2400">
                <a:solidFill>
                  <a:srgbClr val="FFFFFF"/>
                </a:solidFill>
              </a:rPr>
              <a:t>High relative market share position, but compete in low-growth industry</a:t>
            </a:r>
          </a:p>
          <a:p>
            <a:pPr marL="1371600" lvl="2" indent="-266700">
              <a:buSzPct val="80000"/>
            </a:pPr>
            <a:r>
              <a:rPr lang="en-US" sz="2000">
                <a:solidFill>
                  <a:srgbClr val="FFFFFF"/>
                </a:solidFill>
              </a:rPr>
              <a:t>Generate cash in excess of their needs</a:t>
            </a:r>
          </a:p>
          <a:p>
            <a:pPr marL="1371600" lvl="2" indent="-266700">
              <a:buSzPct val="80000"/>
            </a:pPr>
            <a:r>
              <a:rPr lang="en-US" sz="2000">
                <a:solidFill>
                  <a:srgbClr val="FFFFFF"/>
                </a:solidFill>
              </a:rPr>
              <a:t>Milked for other purposes</a:t>
            </a:r>
          </a:p>
          <a:p>
            <a:pPr marL="1371600" lvl="2" indent="-266700">
              <a:buSzPct val="80000"/>
            </a:pPr>
            <a:endParaRPr lang="en-US" sz="2000">
              <a:solidFill>
                <a:srgbClr val="FFFFFF"/>
              </a:solidFill>
            </a:endParaRPr>
          </a:p>
          <a:p>
            <a:pPr marL="990600" lvl="1" indent="-266700">
              <a:buSzPct val="80000"/>
              <a:buFontTx/>
              <a:buChar char="•"/>
            </a:pPr>
            <a:r>
              <a:rPr lang="en-US" sz="2400">
                <a:solidFill>
                  <a:srgbClr val="FFFFFF"/>
                </a:solidFill>
              </a:rPr>
              <a:t>Maintain strong position as long as possible</a:t>
            </a:r>
          </a:p>
          <a:p>
            <a:pPr marL="1371600" lvl="2" indent="-266700">
              <a:buSzPct val="80000"/>
            </a:pPr>
            <a:r>
              <a:rPr lang="en-US" sz="2000">
                <a:solidFill>
                  <a:srgbClr val="FFFFFF"/>
                </a:solidFill>
              </a:rPr>
              <a:t>Product development, concentric diversification</a:t>
            </a:r>
          </a:p>
          <a:p>
            <a:pPr marL="1371600" lvl="2" indent="-266700">
              <a:buSzPct val="80000"/>
            </a:pPr>
            <a:r>
              <a:rPr lang="en-US" sz="2000">
                <a:solidFill>
                  <a:srgbClr val="FFFFFF"/>
                </a:solidFill>
              </a:rPr>
              <a:t>If becomes weak—retrenchment or divestiture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5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5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5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5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7443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9647DB65-E68C-4EE3-A28A-8918250DAA05}" type="slidenum">
              <a:rPr lang="en-US"/>
              <a:pPr/>
              <a:t>45</a:t>
            </a:fld>
            <a:endParaRPr lang="en-US"/>
          </a:p>
        </p:txBody>
      </p:sp>
      <p:sp>
        <p:nvSpPr>
          <p:cNvPr id="95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BCG Matrix</a:t>
            </a: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4646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  <a:buFontTx/>
              <a:buNone/>
            </a:pPr>
            <a:r>
              <a:rPr lang="en-US">
                <a:solidFill>
                  <a:srgbClr val="FFFFFF"/>
                </a:solidFill>
              </a:rPr>
              <a:t>Dogs</a:t>
            </a:r>
          </a:p>
          <a:p>
            <a:pPr marL="609600" indent="-609600">
              <a:buSzPct val="80000"/>
            </a:pPr>
            <a:endParaRPr lang="en-US">
              <a:solidFill>
                <a:srgbClr val="FFFFFF"/>
              </a:solidFill>
            </a:endParaRPr>
          </a:p>
          <a:p>
            <a:pPr marL="990600" lvl="1" indent="-266700">
              <a:buSzPct val="80000"/>
              <a:buFontTx/>
              <a:buChar char="•"/>
            </a:pPr>
            <a:r>
              <a:rPr lang="en-US">
                <a:solidFill>
                  <a:srgbClr val="FFFFFF"/>
                </a:solidFill>
              </a:rPr>
              <a:t>Low relative market share position and compete in slow or no market growth </a:t>
            </a:r>
          </a:p>
          <a:p>
            <a:pPr marL="1371600" lvl="2" indent="-266700">
              <a:buSzPct val="80000"/>
            </a:pPr>
            <a:r>
              <a:rPr lang="en-US">
                <a:solidFill>
                  <a:srgbClr val="FFFFFF"/>
                </a:solidFill>
              </a:rPr>
              <a:t>Weak internal and external position</a:t>
            </a:r>
          </a:p>
          <a:p>
            <a:pPr marL="1371600" lvl="2" indent="-266700">
              <a:buSzPct val="80000"/>
            </a:pPr>
            <a:endParaRPr lang="en-US">
              <a:solidFill>
                <a:srgbClr val="FFFFFF"/>
              </a:solidFill>
            </a:endParaRPr>
          </a:p>
          <a:p>
            <a:pPr marL="990600" lvl="1" indent="-266700">
              <a:buSzPct val="80000"/>
              <a:buFontTx/>
              <a:buChar char="•"/>
            </a:pPr>
            <a:r>
              <a:rPr lang="en-US">
                <a:solidFill>
                  <a:srgbClr val="FFFFFF"/>
                </a:solidFill>
              </a:rPr>
              <a:t>Decision to liquidate, divest, retrenchment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5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491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IE matrix positions an organization’s various divisions in a nine cell display.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IE matrix requires more information about the divisions than BCG Matrix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Strategists in multidivisional firms </a:t>
            </a:r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evelop both BCG and IE Matrix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Fred R. David</a:t>
            </a:r>
          </a:p>
          <a:p>
            <a:r>
              <a:rPr lang="en-US" altLang="en-US" smtClean="0"/>
              <a:t>Prentice Hall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Ch 6-</a:t>
            </a:r>
            <a:fld id="{C3BEBFC6-48EB-4888-A55B-D2DCDD0A0B0C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6129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52769285-FDA3-4F0E-90C0-319833C22247}" type="slidenum">
              <a:rPr lang="en-US"/>
              <a:pPr/>
              <a:t>47</a:t>
            </a:fld>
            <a:endParaRPr lang="en-US"/>
          </a:p>
        </p:txBody>
      </p:sp>
      <p:sp>
        <p:nvSpPr>
          <p:cNvPr id="96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457200"/>
          </a:xfrm>
        </p:spPr>
        <p:txBody>
          <a:bodyPr/>
          <a:lstStyle/>
          <a:p>
            <a:r>
              <a:rPr lang="en-US" sz="3200"/>
              <a:t>Formulation Framework</a:t>
            </a:r>
          </a:p>
        </p:txBody>
      </p:sp>
      <p:sp>
        <p:nvSpPr>
          <p:cNvPr id="961539" name="Rectangle 3"/>
          <p:cNvSpPr>
            <a:spLocks noChangeArrowheads="1"/>
          </p:cNvSpPr>
          <p:nvPr/>
        </p:nvSpPr>
        <p:spPr bwMode="auto">
          <a:xfrm>
            <a:off x="4953000" y="2209800"/>
            <a:ext cx="3886200" cy="609600"/>
          </a:xfrm>
          <a:prstGeom prst="rect">
            <a:avLst/>
          </a:prstGeom>
          <a:solidFill>
            <a:srgbClr val="003366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/>
              <a:t>SPACE Matrix</a:t>
            </a:r>
          </a:p>
        </p:txBody>
      </p:sp>
      <p:sp>
        <p:nvSpPr>
          <p:cNvPr id="961540" name="Rectangle 4"/>
          <p:cNvSpPr>
            <a:spLocks noChangeArrowheads="1"/>
          </p:cNvSpPr>
          <p:nvPr/>
        </p:nvSpPr>
        <p:spPr bwMode="auto">
          <a:xfrm>
            <a:off x="762000" y="2667000"/>
            <a:ext cx="2743200" cy="1905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 anchorCtr="1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Stage 2: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The Matching Stage</a:t>
            </a:r>
          </a:p>
        </p:txBody>
      </p:sp>
      <p:sp>
        <p:nvSpPr>
          <p:cNvPr id="961541" name="Rectangle 5"/>
          <p:cNvSpPr>
            <a:spLocks noChangeArrowheads="1"/>
          </p:cNvSpPr>
          <p:nvPr/>
        </p:nvSpPr>
        <p:spPr bwMode="auto">
          <a:xfrm>
            <a:off x="4953000" y="1143000"/>
            <a:ext cx="3886200" cy="609600"/>
          </a:xfrm>
          <a:prstGeom prst="rect">
            <a:avLst/>
          </a:prstGeom>
          <a:solidFill>
            <a:srgbClr val="003366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/>
              <a:t>TOWS Matrix</a:t>
            </a:r>
          </a:p>
        </p:txBody>
      </p:sp>
      <p:sp>
        <p:nvSpPr>
          <p:cNvPr id="961542" name="Rectangle 6"/>
          <p:cNvSpPr>
            <a:spLocks noChangeArrowheads="1"/>
          </p:cNvSpPr>
          <p:nvPr/>
        </p:nvSpPr>
        <p:spPr bwMode="auto">
          <a:xfrm>
            <a:off x="4953000" y="3276600"/>
            <a:ext cx="3886200" cy="609600"/>
          </a:xfrm>
          <a:prstGeom prst="rect">
            <a:avLst/>
          </a:prstGeom>
          <a:solidFill>
            <a:srgbClr val="003366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BCG Matrix</a:t>
            </a:r>
          </a:p>
        </p:txBody>
      </p:sp>
      <p:sp>
        <p:nvSpPr>
          <p:cNvPr id="961543" name="Rectangle 7"/>
          <p:cNvSpPr>
            <a:spLocks noChangeArrowheads="1"/>
          </p:cNvSpPr>
          <p:nvPr/>
        </p:nvSpPr>
        <p:spPr bwMode="auto">
          <a:xfrm>
            <a:off x="4953000" y="4343400"/>
            <a:ext cx="3886200" cy="609600"/>
          </a:xfrm>
          <a:prstGeom prst="rect">
            <a:avLst/>
          </a:prstGeom>
          <a:solidFill>
            <a:srgbClr val="003366"/>
          </a:soli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FFFFFF"/>
                </a:solidFill>
              </a:rPr>
              <a:t>IE Matrix</a:t>
            </a:r>
          </a:p>
        </p:txBody>
      </p:sp>
      <p:sp>
        <p:nvSpPr>
          <p:cNvPr id="961544" name="Rectangle 8"/>
          <p:cNvSpPr>
            <a:spLocks noChangeArrowheads="1"/>
          </p:cNvSpPr>
          <p:nvPr/>
        </p:nvSpPr>
        <p:spPr bwMode="auto">
          <a:xfrm>
            <a:off x="4953000" y="5410200"/>
            <a:ext cx="3886200" cy="6096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 b="1">
                <a:solidFill>
                  <a:srgbClr val="003366"/>
                </a:solidFill>
              </a:rPr>
              <a:t>Grand Strategy Matrix</a:t>
            </a:r>
          </a:p>
        </p:txBody>
      </p:sp>
      <p:sp>
        <p:nvSpPr>
          <p:cNvPr id="961545" name="Line 9"/>
          <p:cNvSpPr>
            <a:spLocks noChangeShapeType="1"/>
          </p:cNvSpPr>
          <p:nvPr/>
        </p:nvSpPr>
        <p:spPr bwMode="auto">
          <a:xfrm flipV="1">
            <a:off x="3505200" y="1752600"/>
            <a:ext cx="1371600" cy="1828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61546" name="Line 10"/>
          <p:cNvSpPr>
            <a:spLocks noChangeShapeType="1"/>
          </p:cNvSpPr>
          <p:nvPr/>
        </p:nvSpPr>
        <p:spPr bwMode="auto">
          <a:xfrm flipV="1">
            <a:off x="3505200" y="2743200"/>
            <a:ext cx="1371600" cy="838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61547" name="Line 11"/>
          <p:cNvSpPr>
            <a:spLocks noChangeShapeType="1"/>
          </p:cNvSpPr>
          <p:nvPr/>
        </p:nvSpPr>
        <p:spPr bwMode="auto">
          <a:xfrm>
            <a:off x="3505200" y="3581400"/>
            <a:ext cx="1371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61548" name="Line 12"/>
          <p:cNvSpPr>
            <a:spLocks noChangeShapeType="1"/>
          </p:cNvSpPr>
          <p:nvPr/>
        </p:nvSpPr>
        <p:spPr bwMode="auto">
          <a:xfrm>
            <a:off x="3505200" y="3581400"/>
            <a:ext cx="1371600" cy="762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961549" name="Line 13"/>
          <p:cNvSpPr>
            <a:spLocks noChangeShapeType="1"/>
          </p:cNvSpPr>
          <p:nvPr/>
        </p:nvSpPr>
        <p:spPr bwMode="auto">
          <a:xfrm>
            <a:off x="3505200" y="3581400"/>
            <a:ext cx="1447800" cy="1828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1540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886AC1B4-3632-48BF-8327-214DD20B5B52}" type="slidenum">
              <a:rPr lang="en-US"/>
              <a:pPr/>
              <a:t>48</a:t>
            </a:fld>
            <a:endParaRPr lang="en-US"/>
          </a:p>
        </p:txBody>
      </p:sp>
      <p:sp>
        <p:nvSpPr>
          <p:cNvPr id="96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Grand Strategy Matrix</a:t>
            </a:r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4646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rgbClr val="FFFFFF"/>
                </a:solidFill>
              </a:rPr>
              <a:t>Popular tool for formulating alternative strategies</a:t>
            </a:r>
          </a:p>
          <a:p>
            <a:pPr marL="609600" indent="-609600">
              <a:lnSpc>
                <a:spcPct val="90000"/>
              </a:lnSpc>
              <a:buSzPct val="80000"/>
            </a:pPr>
            <a:endParaRPr lang="en-US">
              <a:solidFill>
                <a:srgbClr val="FFFFFF"/>
              </a:solidFill>
            </a:endParaRP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rgbClr val="FFFFFF"/>
                </a:solidFill>
              </a:rPr>
              <a:t>All organizations (or divisions) can be positioned in one of four quadrants</a:t>
            </a:r>
          </a:p>
          <a:p>
            <a:pPr marL="609600" indent="-609600">
              <a:lnSpc>
                <a:spcPct val="90000"/>
              </a:lnSpc>
              <a:buSzPct val="80000"/>
            </a:pPr>
            <a:endParaRPr lang="en-US">
              <a:solidFill>
                <a:srgbClr val="FFFFFF"/>
              </a:solidFill>
            </a:endParaRP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rgbClr val="FFFFFF"/>
                </a:solidFill>
              </a:rPr>
              <a:t>Based on two evaluative dimensions:</a:t>
            </a:r>
          </a:p>
          <a:p>
            <a:pPr marL="990600" lvl="1" indent="-266700">
              <a:lnSpc>
                <a:spcPct val="90000"/>
              </a:lnSpc>
              <a:buSzPct val="80000"/>
            </a:pPr>
            <a:r>
              <a:rPr lang="en-US">
                <a:solidFill>
                  <a:srgbClr val="FFFFFF"/>
                </a:solidFill>
              </a:rPr>
              <a:t>Competitive position</a:t>
            </a:r>
          </a:p>
          <a:p>
            <a:pPr marL="990600" lvl="1" indent="-266700">
              <a:lnSpc>
                <a:spcPct val="90000"/>
              </a:lnSpc>
              <a:buSzPct val="80000"/>
            </a:pPr>
            <a:r>
              <a:rPr lang="en-US">
                <a:solidFill>
                  <a:srgbClr val="FFFFFF"/>
                </a:solidFill>
              </a:rPr>
              <a:t>Market growth</a:t>
            </a:r>
          </a:p>
          <a:p>
            <a:pPr marL="609600" indent="-609600">
              <a:lnSpc>
                <a:spcPct val="90000"/>
              </a:lnSpc>
              <a:buSzPct val="80000"/>
              <a:buFontTx/>
              <a:buNone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6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6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6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6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587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BE3AF097-CF2B-41C8-8B74-1BEF8B9F26D2}" type="slidenum">
              <a:rPr lang="en-US"/>
              <a:pPr/>
              <a:t>49</a:t>
            </a:fld>
            <a:endParaRPr lang="en-US"/>
          </a:p>
        </p:txBody>
      </p:sp>
      <p:sp>
        <p:nvSpPr>
          <p:cNvPr id="872451" name="Rectangle 3"/>
          <p:cNvSpPr>
            <a:spLocks noChangeArrowheads="1"/>
          </p:cNvSpPr>
          <p:nvPr/>
        </p:nvSpPr>
        <p:spPr bwMode="auto">
          <a:xfrm>
            <a:off x="4457700" y="3743325"/>
            <a:ext cx="3467100" cy="26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DDDD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533400" indent="-533400" algn="ctr">
              <a:buSzTx/>
              <a:buFontTx/>
              <a:buNone/>
            </a:pPr>
            <a:r>
              <a:rPr lang="en-US" sz="1800" b="1" i="1"/>
              <a:t>Quadrant IV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Concentric diversification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Horizontal diversification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Conglomerate diversification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Joint ventures</a:t>
            </a:r>
          </a:p>
        </p:txBody>
      </p:sp>
      <p:sp>
        <p:nvSpPr>
          <p:cNvPr id="872452" name="Rectangle 4"/>
          <p:cNvSpPr>
            <a:spLocks noChangeArrowheads="1"/>
          </p:cNvSpPr>
          <p:nvPr/>
        </p:nvSpPr>
        <p:spPr bwMode="auto">
          <a:xfrm>
            <a:off x="990600" y="3743325"/>
            <a:ext cx="3467100" cy="262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DDDD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533400" indent="-533400" algn="ctr">
              <a:buSzTx/>
              <a:buFontTx/>
              <a:buNone/>
            </a:pPr>
            <a:r>
              <a:rPr lang="en-US" sz="1800" b="1" i="1"/>
              <a:t>Quadrant III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Retrenchment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Concentric diversification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Horizontal diversification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Conglomerate diversification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Liquidation</a:t>
            </a:r>
          </a:p>
          <a:p>
            <a:pPr marL="533400" indent="-533400">
              <a:buFontTx/>
              <a:buChar char="•"/>
            </a:pPr>
            <a:endParaRPr lang="en-US" sz="1800"/>
          </a:p>
        </p:txBody>
      </p:sp>
      <p:sp>
        <p:nvSpPr>
          <p:cNvPr id="872453" name="Rectangle 5"/>
          <p:cNvSpPr>
            <a:spLocks noChangeArrowheads="1"/>
          </p:cNvSpPr>
          <p:nvPr/>
        </p:nvSpPr>
        <p:spPr bwMode="auto">
          <a:xfrm>
            <a:off x="4495800" y="914400"/>
            <a:ext cx="34671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DDDD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533400" indent="-533400" algn="ctr">
              <a:buSzTx/>
              <a:buFontTx/>
              <a:buNone/>
            </a:pPr>
            <a:r>
              <a:rPr lang="en-US" sz="1800" b="1" i="1"/>
              <a:t>Quadrant I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Market development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Market penetration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Product development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Forward integration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Backward integration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Horizontal integration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Concentric diversification</a:t>
            </a:r>
          </a:p>
        </p:txBody>
      </p:sp>
      <p:sp>
        <p:nvSpPr>
          <p:cNvPr id="872454" name="Rectangle 6"/>
          <p:cNvSpPr>
            <a:spLocks noChangeArrowheads="1"/>
          </p:cNvSpPr>
          <p:nvPr/>
        </p:nvSpPr>
        <p:spPr bwMode="auto">
          <a:xfrm>
            <a:off x="990600" y="914400"/>
            <a:ext cx="34671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DDDD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533400" indent="-533400" algn="ctr">
              <a:buSzTx/>
              <a:buFontTx/>
              <a:buNone/>
            </a:pPr>
            <a:r>
              <a:rPr lang="en-US" sz="1800" b="1" i="1"/>
              <a:t>Quadrant II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Market development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Market penetration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Product development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Horizontal integration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Divestiture</a:t>
            </a:r>
          </a:p>
          <a:p>
            <a:pPr marL="533400" indent="-533400">
              <a:buFontTx/>
              <a:buAutoNum type="arabicPeriod"/>
            </a:pPr>
            <a:r>
              <a:rPr lang="en-US" sz="1800"/>
              <a:t>Liquidation</a:t>
            </a:r>
          </a:p>
        </p:txBody>
      </p:sp>
      <p:sp>
        <p:nvSpPr>
          <p:cNvPr id="872455" name="Line 7"/>
          <p:cNvSpPr>
            <a:spLocks noChangeShapeType="1"/>
          </p:cNvSpPr>
          <p:nvPr/>
        </p:nvSpPr>
        <p:spPr bwMode="auto">
          <a:xfrm>
            <a:off x="992188" y="1066800"/>
            <a:ext cx="346551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2456" name="Line 8"/>
          <p:cNvSpPr>
            <a:spLocks noChangeShapeType="1"/>
          </p:cNvSpPr>
          <p:nvPr/>
        </p:nvSpPr>
        <p:spPr bwMode="auto">
          <a:xfrm>
            <a:off x="1752600" y="3733800"/>
            <a:ext cx="5791200" cy="0"/>
          </a:xfrm>
          <a:prstGeom prst="line">
            <a:avLst/>
          </a:prstGeom>
          <a:noFill/>
          <a:ln w="12700">
            <a:solidFill>
              <a:srgbClr val="DDDDDD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2457" name="Line 9"/>
          <p:cNvSpPr>
            <a:spLocks noChangeShapeType="1"/>
          </p:cNvSpPr>
          <p:nvPr/>
        </p:nvSpPr>
        <p:spPr bwMode="auto">
          <a:xfrm>
            <a:off x="992188" y="6364288"/>
            <a:ext cx="346551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2459" name="Line 11"/>
          <p:cNvSpPr>
            <a:spLocks noChangeShapeType="1"/>
          </p:cNvSpPr>
          <p:nvPr/>
        </p:nvSpPr>
        <p:spPr bwMode="auto">
          <a:xfrm>
            <a:off x="4419600" y="838200"/>
            <a:ext cx="0" cy="5029200"/>
          </a:xfrm>
          <a:prstGeom prst="line">
            <a:avLst/>
          </a:prstGeom>
          <a:noFill/>
          <a:ln w="12700">
            <a:solidFill>
              <a:srgbClr val="DDDDDD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2460" name="Line 12"/>
          <p:cNvSpPr>
            <a:spLocks noChangeShapeType="1"/>
          </p:cNvSpPr>
          <p:nvPr/>
        </p:nvSpPr>
        <p:spPr bwMode="auto">
          <a:xfrm>
            <a:off x="7924800" y="1068388"/>
            <a:ext cx="0" cy="26749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2461" name="Line 13"/>
          <p:cNvSpPr>
            <a:spLocks noChangeShapeType="1"/>
          </p:cNvSpPr>
          <p:nvPr/>
        </p:nvSpPr>
        <p:spPr bwMode="auto">
          <a:xfrm>
            <a:off x="4459288" y="1066800"/>
            <a:ext cx="346551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2462" name="Line 14"/>
          <p:cNvSpPr>
            <a:spLocks noChangeShapeType="1"/>
          </p:cNvSpPr>
          <p:nvPr/>
        </p:nvSpPr>
        <p:spPr bwMode="auto">
          <a:xfrm>
            <a:off x="990600" y="3744913"/>
            <a:ext cx="0" cy="26193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2463" name="Line 15"/>
          <p:cNvSpPr>
            <a:spLocks noChangeShapeType="1"/>
          </p:cNvSpPr>
          <p:nvPr/>
        </p:nvSpPr>
        <p:spPr bwMode="auto">
          <a:xfrm>
            <a:off x="7924800" y="3744913"/>
            <a:ext cx="0" cy="26193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2464" name="Line 16"/>
          <p:cNvSpPr>
            <a:spLocks noChangeShapeType="1"/>
          </p:cNvSpPr>
          <p:nvPr/>
        </p:nvSpPr>
        <p:spPr bwMode="auto">
          <a:xfrm>
            <a:off x="4459288" y="6364288"/>
            <a:ext cx="346551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2465" name="Rectangle 17"/>
          <p:cNvSpPr>
            <a:spLocks noChangeArrowheads="1"/>
          </p:cNvSpPr>
          <p:nvPr/>
        </p:nvSpPr>
        <p:spPr bwMode="auto">
          <a:xfrm>
            <a:off x="2667000" y="304800"/>
            <a:ext cx="3733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000" b="1"/>
              <a:t>RAPID MARKET GROWTH</a:t>
            </a:r>
          </a:p>
        </p:txBody>
      </p:sp>
      <p:sp>
        <p:nvSpPr>
          <p:cNvPr id="872466" name="Rectangle 18"/>
          <p:cNvSpPr>
            <a:spLocks noChangeArrowheads="1"/>
          </p:cNvSpPr>
          <p:nvPr/>
        </p:nvSpPr>
        <p:spPr bwMode="auto">
          <a:xfrm>
            <a:off x="2743200" y="5791200"/>
            <a:ext cx="3733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800" b="1"/>
              <a:t>SLOW MARKET GROWTH</a:t>
            </a:r>
          </a:p>
        </p:txBody>
      </p:sp>
      <p:sp>
        <p:nvSpPr>
          <p:cNvPr id="872467" name="Rectangle 19"/>
          <p:cNvSpPr>
            <a:spLocks noChangeArrowheads="1"/>
          </p:cNvSpPr>
          <p:nvPr/>
        </p:nvSpPr>
        <p:spPr bwMode="auto">
          <a:xfrm>
            <a:off x="-228600" y="3124200"/>
            <a:ext cx="2057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600" b="1"/>
              <a:t>WEAK 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600" b="1"/>
              <a:t>COMPETITIVE 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600" b="1"/>
              <a:t>POSITION</a:t>
            </a:r>
          </a:p>
        </p:txBody>
      </p:sp>
      <p:sp>
        <p:nvSpPr>
          <p:cNvPr id="872468" name="Rectangle 20"/>
          <p:cNvSpPr>
            <a:spLocks noChangeArrowheads="1"/>
          </p:cNvSpPr>
          <p:nvPr/>
        </p:nvSpPr>
        <p:spPr bwMode="auto">
          <a:xfrm>
            <a:off x="7391400" y="3200400"/>
            <a:ext cx="2057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600" b="1"/>
              <a:t>STRONG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600" b="1"/>
              <a:t>COMPETITIVE 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1600" b="1"/>
              <a:t>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8BD7EA7A-F77E-49BE-BA5C-7C3709063BD2}" type="slidenum">
              <a:rPr lang="en-US"/>
              <a:pPr/>
              <a:t>5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69225" cy="762000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Strategy Analysis &amp;  Choice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69225" cy="42656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en-US" i="1">
                <a:solidFill>
                  <a:schemeClr val="bg1"/>
                </a:solidFill>
              </a:rPr>
              <a:t>Whether it’s broke or not, fix it—make it better.  Not just products, but the whole company if necessary.</a:t>
            </a:r>
          </a:p>
          <a:p>
            <a:pPr>
              <a:buFontTx/>
              <a:buNone/>
            </a:pPr>
            <a:endParaRPr lang="en-US" i="1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i="1">
                <a:solidFill>
                  <a:schemeClr val="bg1"/>
                </a:solidFill>
              </a:rPr>
              <a:t>-- </a:t>
            </a:r>
            <a:r>
              <a:rPr lang="en-US">
                <a:solidFill>
                  <a:schemeClr val="bg1"/>
                </a:solidFill>
              </a:rPr>
              <a:t>Bill Saporito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9201BDFA-BC13-4283-A660-7DECA0BA95BF}" type="slidenum">
              <a:rPr lang="en-US"/>
              <a:pPr/>
              <a:t>50</a:t>
            </a:fld>
            <a:endParaRPr lang="en-US"/>
          </a:p>
        </p:txBody>
      </p:sp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Grand Strategy Matrix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3732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sz="36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SzPct val="80000"/>
              <a:buFontTx/>
              <a:buNone/>
            </a:pPr>
            <a:r>
              <a:rPr lang="en-US">
                <a:solidFill>
                  <a:schemeClr val="bg1"/>
                </a:solidFill>
              </a:rPr>
              <a:t>Quadrant I</a:t>
            </a:r>
          </a:p>
          <a:p>
            <a:pPr marL="609600" indent="-609600">
              <a:lnSpc>
                <a:spcPct val="90000"/>
              </a:lnSpc>
              <a:buSzPct val="80000"/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990600" lvl="1" indent="-266700">
              <a:lnSpc>
                <a:spcPct val="90000"/>
              </a:lnSpc>
              <a:buSzPct val="80000"/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Excellent strategic position</a:t>
            </a:r>
          </a:p>
          <a:p>
            <a:pPr marL="990600" lvl="1" indent="-266700">
              <a:lnSpc>
                <a:spcPct val="90000"/>
              </a:lnSpc>
              <a:buSzPct val="80000"/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Concentration on current markets and products</a:t>
            </a:r>
          </a:p>
          <a:p>
            <a:pPr marL="990600" lvl="1" indent="-266700">
              <a:lnSpc>
                <a:spcPct val="90000"/>
              </a:lnSpc>
              <a:buSzPct val="80000"/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Take risks aggressively when necessary</a:t>
            </a:r>
          </a:p>
          <a:p>
            <a:pPr marL="609600" indent="-609600">
              <a:lnSpc>
                <a:spcPct val="90000"/>
              </a:lnSpc>
              <a:buSzPct val="80000"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6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6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6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5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AB2A0639-3A99-40B9-9726-8AB1A4492A9F}" type="slidenum">
              <a:rPr lang="en-US"/>
              <a:pPr/>
              <a:t>51</a:t>
            </a:fld>
            <a:endParaRPr lang="en-US"/>
          </a:p>
        </p:txBody>
      </p:sp>
      <p:sp>
        <p:nvSpPr>
          <p:cNvPr id="96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Grand Strategy Matrix</a:t>
            </a: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3732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sz="36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1"/>
                </a:solidFill>
              </a:rPr>
              <a:t>Quadrant II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990600" lvl="1" indent="-266700">
              <a:lnSpc>
                <a:spcPct val="90000"/>
              </a:lnSpc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Evaluate present approach seriously</a:t>
            </a:r>
          </a:p>
          <a:p>
            <a:pPr marL="990600" lvl="1" indent="-266700">
              <a:lnSpc>
                <a:spcPct val="90000"/>
              </a:lnSpc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How to change to improve competitiveness</a:t>
            </a:r>
          </a:p>
          <a:p>
            <a:pPr marL="990600" lvl="1" indent="-266700">
              <a:lnSpc>
                <a:spcPct val="90000"/>
              </a:lnSpc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Rapid market growth requires intensive strategy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AE99EAF6-6955-4623-959C-C69E2DEFD301}" type="slidenum">
              <a:rPr lang="en-US"/>
              <a:pPr/>
              <a:t>52</a:t>
            </a:fld>
            <a:endParaRPr lang="en-US"/>
          </a:p>
        </p:txBody>
      </p:sp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Grand Strategy Matrix</a:t>
            </a:r>
          </a:p>
        </p:txBody>
      </p:sp>
      <p:sp>
        <p:nvSpPr>
          <p:cNvPr id="96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4418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buFontTx/>
              <a:buNone/>
            </a:pPr>
            <a:endParaRPr lang="en-US" sz="3600" b="1">
              <a:solidFill>
                <a:schemeClr val="bg1"/>
              </a:solidFill>
            </a:endParaRPr>
          </a:p>
          <a:p>
            <a:pPr marL="609600" indent="-609600">
              <a:buSzPct val="80000"/>
              <a:buFontTx/>
              <a:buNone/>
            </a:pPr>
            <a:r>
              <a:rPr lang="en-US">
                <a:solidFill>
                  <a:schemeClr val="bg1"/>
                </a:solidFill>
              </a:rPr>
              <a:t>Quadrant III</a:t>
            </a:r>
          </a:p>
          <a:p>
            <a:pPr marL="609600" indent="-609600">
              <a:buSzPct val="80000"/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990600" lvl="1" indent="-266700"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Compete in slow-growth industries</a:t>
            </a:r>
          </a:p>
          <a:p>
            <a:pPr marL="990600" lvl="1" indent="-266700"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Weak competitive position</a:t>
            </a:r>
          </a:p>
          <a:p>
            <a:pPr marL="990600" lvl="1" indent="-266700"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Drastic changes quickly</a:t>
            </a:r>
          </a:p>
          <a:p>
            <a:pPr marL="990600" lvl="1" indent="-266700"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Cost and asset reduction indicated (retrenchment)</a:t>
            </a:r>
          </a:p>
          <a:p>
            <a:pPr marL="990600" lvl="1" indent="-266700">
              <a:buFontTx/>
              <a:buChar char="•"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461034D6-8CB8-4BDC-93C8-E3B5BCC29809}" type="slidenum">
              <a:rPr lang="en-US"/>
              <a:pPr/>
              <a:t>53</a:t>
            </a:fld>
            <a:endParaRPr lang="en-US"/>
          </a:p>
        </p:txBody>
      </p:sp>
      <p:sp>
        <p:nvSpPr>
          <p:cNvPr id="97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Grand Strategy Matrix</a:t>
            </a:r>
          </a:p>
        </p:txBody>
      </p:sp>
      <p:sp>
        <p:nvSpPr>
          <p:cNvPr id="97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4418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buFontTx/>
              <a:buNone/>
            </a:pPr>
            <a:endParaRPr lang="en-US" sz="3600" b="1">
              <a:solidFill>
                <a:schemeClr val="bg1"/>
              </a:solidFill>
            </a:endParaRPr>
          </a:p>
          <a:p>
            <a:pPr marL="609600" indent="-609600">
              <a:buSzPct val="80000"/>
              <a:buFontTx/>
              <a:buNone/>
            </a:pPr>
            <a:r>
              <a:rPr lang="en-US">
                <a:solidFill>
                  <a:schemeClr val="bg1"/>
                </a:solidFill>
              </a:rPr>
              <a:t>Quadrant IV</a:t>
            </a:r>
          </a:p>
          <a:p>
            <a:pPr marL="609600" indent="-609600">
              <a:buSzPct val="80000"/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990600" lvl="1" indent="-266700">
              <a:buSzPct val="80000"/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Strong competitive position</a:t>
            </a:r>
          </a:p>
          <a:p>
            <a:pPr marL="990600" lvl="1" indent="-266700">
              <a:buSzPct val="80000"/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Slow-growth industry</a:t>
            </a:r>
          </a:p>
          <a:p>
            <a:pPr marL="990600" lvl="1" indent="-266700">
              <a:buSzPct val="80000"/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Diversification indicated to more promising growth areas</a:t>
            </a:r>
          </a:p>
          <a:p>
            <a:pPr marL="990600" lvl="1" indent="-266700">
              <a:buFontTx/>
              <a:buChar char="•"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1BB124F1-17A3-44FE-A09C-091B1C7C3077}" type="slidenum">
              <a:rPr lang="en-US"/>
              <a:pPr/>
              <a:t>54</a:t>
            </a:fld>
            <a:endParaRPr lang="en-US"/>
          </a:p>
        </p:txBody>
      </p:sp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/>
              <a:t>Formulation Framework</a:t>
            </a:r>
          </a:p>
        </p:txBody>
      </p:sp>
      <p:sp>
        <p:nvSpPr>
          <p:cNvPr id="973827" name="Rectangle 3"/>
          <p:cNvSpPr>
            <a:spLocks noChangeArrowheads="1"/>
          </p:cNvSpPr>
          <p:nvPr/>
        </p:nvSpPr>
        <p:spPr bwMode="auto">
          <a:xfrm>
            <a:off x="4800600" y="3505200"/>
            <a:ext cx="3886200" cy="12954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 w="1270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3366"/>
                </a:solidFill>
              </a:rPr>
              <a:t>Quantitative Strategic 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3366"/>
                </a:solidFill>
              </a:rPr>
              <a:t>Planning Matrix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>
                <a:solidFill>
                  <a:srgbClr val="003366"/>
                </a:solidFill>
              </a:rPr>
              <a:t>(QSPM)</a:t>
            </a:r>
          </a:p>
        </p:txBody>
      </p:sp>
      <p:sp>
        <p:nvSpPr>
          <p:cNvPr id="973832" name="Rectangle 8"/>
          <p:cNvSpPr>
            <a:spLocks noChangeArrowheads="1"/>
          </p:cNvSpPr>
          <p:nvPr/>
        </p:nvSpPr>
        <p:spPr bwMode="auto">
          <a:xfrm>
            <a:off x="457200" y="3124200"/>
            <a:ext cx="2590800" cy="1905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 anchorCtr="1">
            <a:flatTx/>
          </a:bodyPr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Stage 3: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Tahoma" pitchFamily="34" charset="0"/>
              </a:rPr>
              <a:t>The Decision Stage</a:t>
            </a:r>
          </a:p>
        </p:txBody>
      </p:sp>
      <p:sp>
        <p:nvSpPr>
          <p:cNvPr id="973834" name="Line 10"/>
          <p:cNvSpPr>
            <a:spLocks noChangeShapeType="1"/>
          </p:cNvSpPr>
          <p:nvPr/>
        </p:nvSpPr>
        <p:spPr bwMode="auto">
          <a:xfrm>
            <a:off x="3048000" y="4038600"/>
            <a:ext cx="1752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3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3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832" grpId="0" animBg="1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F6454924-8959-47B3-AE31-CF3E579EEF36}" type="slidenum">
              <a:rPr lang="en-US"/>
              <a:pPr/>
              <a:t>55</a:t>
            </a:fld>
            <a:endParaRPr lang="en-US"/>
          </a:p>
        </p:txBody>
      </p:sp>
      <p:sp>
        <p:nvSpPr>
          <p:cNvPr id="97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QSPM</a:t>
            </a: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4418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buFontTx/>
              <a:buNone/>
            </a:pPr>
            <a:endParaRPr lang="en-US" sz="3600" b="1">
              <a:solidFill>
                <a:schemeClr val="bg1"/>
              </a:solidFill>
            </a:endParaRPr>
          </a:p>
          <a:p>
            <a:pPr marL="609600" indent="-609600">
              <a:buSzPct val="80000"/>
              <a:buFontTx/>
              <a:buNone/>
            </a:pPr>
            <a:r>
              <a:rPr lang="en-US">
                <a:solidFill>
                  <a:schemeClr val="bg1"/>
                </a:solidFill>
              </a:rPr>
              <a:t>Quantitative Strategic Planning Matrix</a:t>
            </a:r>
          </a:p>
          <a:p>
            <a:pPr marL="609600" indent="-609600">
              <a:buSzPct val="80000"/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990600" lvl="1" indent="-266700">
              <a:buSzPct val="80000"/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Only technique designed to determine the relative attractiveness of feasible alternative actions</a:t>
            </a:r>
          </a:p>
          <a:p>
            <a:pPr marL="990600" lvl="1" indent="-266700">
              <a:buFontTx/>
              <a:buChar char="•"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7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875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4B5A0870-D97D-4C59-8212-54A4E9D9521B}" type="slidenum">
              <a:rPr lang="en-US"/>
              <a:pPr/>
              <a:t>56</a:t>
            </a:fld>
            <a:endParaRPr lang="en-US"/>
          </a:p>
        </p:txBody>
      </p:sp>
      <p:sp>
        <p:nvSpPr>
          <p:cNvPr id="97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QSPM</a:t>
            </a:r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4418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sz="36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SzPct val="80000"/>
              <a:buFontTx/>
              <a:buNone/>
            </a:pPr>
            <a:r>
              <a:rPr lang="en-US">
                <a:solidFill>
                  <a:schemeClr val="bg1"/>
                </a:solidFill>
              </a:rPr>
              <a:t>Quantitative Strategic Planning Matrix</a:t>
            </a:r>
          </a:p>
          <a:p>
            <a:pPr marL="609600" indent="-609600">
              <a:lnSpc>
                <a:spcPct val="90000"/>
              </a:lnSpc>
              <a:buSzPct val="80000"/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Tool for objective evaluation of alternative strategies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Based on identified external and internal crucial success factors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Requires good intuitive judgment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7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7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7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3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8F60744A-3CCA-4D11-B187-04F50D521AB5}" type="slidenum">
              <a:rPr lang="en-US"/>
              <a:pPr/>
              <a:t>57</a:t>
            </a:fld>
            <a:endParaRPr lang="en-US"/>
          </a:p>
        </p:txBody>
      </p:sp>
      <p:sp>
        <p:nvSpPr>
          <p:cNvPr id="97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QSPM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4418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SzPct val="80000"/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Quantitative Strategic Planning Matrix</a:t>
            </a:r>
          </a:p>
          <a:p>
            <a:pPr marL="609600" indent="-609600">
              <a:lnSpc>
                <a:spcPct val="90000"/>
              </a:lnSpc>
              <a:buSzPct val="80000"/>
              <a:buFontTx/>
              <a:buNone/>
            </a:pPr>
            <a:endParaRPr lang="en-US" sz="280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List the firm’s key external opportunities &amp; threats; list the firm’s key internal strengths and weaknesses</a:t>
            </a:r>
          </a:p>
          <a:p>
            <a:pPr marL="609600" indent="-609600">
              <a:lnSpc>
                <a:spcPct val="90000"/>
              </a:lnSpc>
              <a:buSzPct val="80000"/>
            </a:pPr>
            <a:endParaRPr lang="en-US" sz="280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Assign weights to each external and internal critical success factor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7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7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1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3F11DB7D-704F-4042-BD61-8F9FDD936CD2}" type="slidenum">
              <a:rPr lang="en-US"/>
              <a:pPr/>
              <a:t>58</a:t>
            </a:fld>
            <a:endParaRPr lang="en-US"/>
          </a:p>
        </p:txBody>
      </p:sp>
      <p:sp>
        <p:nvSpPr>
          <p:cNvPr id="98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QSPM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4418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buFontTx/>
              <a:buNone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buSzPct val="80000"/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Quantitative Strategic Planning Matrix</a:t>
            </a:r>
          </a:p>
          <a:p>
            <a:pPr marL="609600" indent="-609600">
              <a:buSzPct val="80000"/>
              <a:buFontTx/>
              <a:buNone/>
            </a:pPr>
            <a:endParaRPr lang="en-US" sz="2800">
              <a:solidFill>
                <a:schemeClr val="bg1"/>
              </a:solidFill>
            </a:endParaRPr>
          </a:p>
          <a:p>
            <a:pPr marL="609600" indent="-609600">
              <a:buSzPct val="80000"/>
            </a:pPr>
            <a:r>
              <a:rPr lang="en-US" sz="2800">
                <a:solidFill>
                  <a:schemeClr val="bg1"/>
                </a:solidFill>
              </a:rPr>
              <a:t>Examine the Stage 2 (matching) matrices and identify alternative strategies that the organization should consider implementing</a:t>
            </a:r>
          </a:p>
          <a:p>
            <a:pPr marL="609600" indent="-609600">
              <a:buSzPct val="80000"/>
            </a:pPr>
            <a:endParaRPr lang="en-US" sz="2800">
              <a:solidFill>
                <a:schemeClr val="bg1"/>
              </a:solidFill>
            </a:endParaRPr>
          </a:p>
          <a:p>
            <a:pPr marL="609600" indent="-609600">
              <a:buSzPct val="80000"/>
            </a:pPr>
            <a:r>
              <a:rPr lang="en-US" sz="2800">
                <a:solidFill>
                  <a:schemeClr val="bg1"/>
                </a:solidFill>
              </a:rPr>
              <a:t>Determine the Attractiveness Scores (AS)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68872FB0-276D-41AF-BAA2-1165109F764B}" type="slidenum">
              <a:rPr lang="en-US"/>
              <a:pPr/>
              <a:t>59</a:t>
            </a:fld>
            <a:endParaRPr lang="en-US"/>
          </a:p>
        </p:txBody>
      </p:sp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QSPM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4418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sz="36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SzPct val="80000"/>
              <a:buFontTx/>
              <a:buNone/>
            </a:pPr>
            <a:r>
              <a:rPr lang="en-US">
                <a:solidFill>
                  <a:schemeClr val="bg1"/>
                </a:solidFill>
              </a:rPr>
              <a:t>Quantitative Strategic Planning Matrix</a:t>
            </a:r>
          </a:p>
          <a:p>
            <a:pPr marL="609600" indent="-609600">
              <a:lnSpc>
                <a:spcPct val="90000"/>
              </a:lnSpc>
              <a:buSzPct val="80000"/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Compute the total Attractiveness Scores</a:t>
            </a:r>
          </a:p>
          <a:p>
            <a:pPr marL="609600" indent="-609600">
              <a:lnSpc>
                <a:spcPct val="90000"/>
              </a:lnSpc>
              <a:buSzPct val="80000"/>
            </a:pPr>
            <a:endParaRPr lang="en-US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Compute the Sum Total Attractiveness Score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3DEEC8B6-9549-4E6A-A29B-C3ADD1CE6368}" type="slidenum">
              <a:rPr lang="en-US"/>
              <a:pPr/>
              <a:t>6</a:t>
            </a:fld>
            <a:endParaRPr lang="en-US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611188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Strategy Analysis &amp;  Choice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819400"/>
            <a:ext cx="7997825" cy="2590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analysis and choice largely involves making subjective decisions based on objective information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r>
              <a:rPr lang="en-US" i="1">
                <a:solidFill>
                  <a:schemeClr val="bg1"/>
                </a:solidFill>
              </a:rPr>
              <a:t>			</a:t>
            </a:r>
          </a:p>
          <a:p>
            <a:pPr>
              <a:buFontTx/>
              <a:buNone/>
            </a:pPr>
            <a:endParaRPr 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930635D0-E91E-4EF6-9EFA-4DC92CEA89BC}" type="slidenum">
              <a:rPr lang="en-US"/>
              <a:pPr/>
              <a:t>60</a:t>
            </a:fld>
            <a:endParaRPr lang="en-US"/>
          </a:p>
        </p:txBody>
      </p:sp>
      <p:sp>
        <p:nvSpPr>
          <p:cNvPr id="88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1600200" cy="457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DDDDDD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QSPM</a:t>
            </a:r>
          </a:p>
        </p:txBody>
      </p:sp>
      <p:grpSp>
        <p:nvGrpSpPr>
          <p:cNvPr id="886787" name="Group 3"/>
          <p:cNvGrpSpPr>
            <a:grpSpLocks/>
          </p:cNvGrpSpPr>
          <p:nvPr/>
        </p:nvGrpSpPr>
        <p:grpSpPr bwMode="auto">
          <a:xfrm>
            <a:off x="228600" y="914400"/>
            <a:ext cx="8763000" cy="5334000"/>
            <a:chOff x="144" y="576"/>
            <a:chExt cx="5520" cy="3360"/>
          </a:xfrm>
        </p:grpSpPr>
        <p:sp>
          <p:nvSpPr>
            <p:cNvPr id="886788" name="Rectangle 4"/>
            <p:cNvSpPr>
              <a:spLocks noChangeArrowheads="1"/>
            </p:cNvSpPr>
            <p:nvPr/>
          </p:nvSpPr>
          <p:spPr bwMode="auto">
            <a:xfrm>
              <a:off x="4752" y="2040"/>
              <a:ext cx="912" cy="1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886789" name="Rectangle 5"/>
            <p:cNvSpPr>
              <a:spLocks noChangeArrowheads="1"/>
            </p:cNvSpPr>
            <p:nvPr/>
          </p:nvSpPr>
          <p:spPr bwMode="auto">
            <a:xfrm>
              <a:off x="3888" y="2040"/>
              <a:ext cx="864" cy="1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886790" name="Rectangle 6"/>
            <p:cNvSpPr>
              <a:spLocks noChangeArrowheads="1"/>
            </p:cNvSpPr>
            <p:nvPr/>
          </p:nvSpPr>
          <p:spPr bwMode="auto">
            <a:xfrm>
              <a:off x="3072" y="2040"/>
              <a:ext cx="816" cy="1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886791" name="Rectangle 7"/>
            <p:cNvSpPr>
              <a:spLocks noChangeArrowheads="1"/>
            </p:cNvSpPr>
            <p:nvPr/>
          </p:nvSpPr>
          <p:spPr bwMode="auto">
            <a:xfrm>
              <a:off x="2160" y="2040"/>
              <a:ext cx="912" cy="1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886792" name="Rectangle 8"/>
            <p:cNvSpPr>
              <a:spLocks noChangeArrowheads="1"/>
            </p:cNvSpPr>
            <p:nvPr/>
          </p:nvSpPr>
          <p:spPr bwMode="auto">
            <a:xfrm>
              <a:off x="144" y="2040"/>
              <a:ext cx="2016" cy="1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>
                <a:buSzTx/>
                <a:buFontTx/>
                <a:buNone/>
              </a:pPr>
              <a:r>
                <a:rPr lang="en-US" sz="1800" b="1" u="sng">
                  <a:latin typeface="Tahoma" pitchFamily="34" charset="0"/>
                </a:rPr>
                <a:t>Key Internal Factors</a:t>
              </a:r>
            </a:p>
            <a:p>
              <a:pPr>
                <a:buSzTx/>
                <a:buFontTx/>
                <a:buNone/>
              </a:pPr>
              <a:r>
                <a:rPr lang="en-US" sz="1800">
                  <a:latin typeface="Tahoma" pitchFamily="34" charset="0"/>
                </a:rPr>
                <a:t>Management</a:t>
              </a:r>
            </a:p>
            <a:p>
              <a:pPr>
                <a:buSzTx/>
                <a:buFontTx/>
                <a:buNone/>
              </a:pPr>
              <a:r>
                <a:rPr lang="en-US" sz="1800">
                  <a:latin typeface="Tahoma" pitchFamily="34" charset="0"/>
                </a:rPr>
                <a:t>Marketing</a:t>
              </a:r>
            </a:p>
            <a:p>
              <a:pPr>
                <a:buSzTx/>
                <a:buFontTx/>
                <a:buNone/>
              </a:pPr>
              <a:r>
                <a:rPr lang="en-US" sz="1800">
                  <a:latin typeface="Tahoma" pitchFamily="34" charset="0"/>
                </a:rPr>
                <a:t>Finance/Accounting</a:t>
              </a:r>
            </a:p>
            <a:p>
              <a:pPr>
                <a:buSzTx/>
                <a:buFontTx/>
                <a:buNone/>
              </a:pPr>
              <a:r>
                <a:rPr lang="en-US" sz="1800">
                  <a:latin typeface="Tahoma" pitchFamily="34" charset="0"/>
                </a:rPr>
                <a:t>Production/Operations</a:t>
              </a:r>
            </a:p>
            <a:p>
              <a:pPr>
                <a:buSzTx/>
                <a:buFontTx/>
                <a:buNone/>
              </a:pPr>
              <a:r>
                <a:rPr lang="en-US" sz="1800">
                  <a:latin typeface="Tahoma" pitchFamily="34" charset="0"/>
                </a:rPr>
                <a:t>Research and Development</a:t>
              </a:r>
            </a:p>
            <a:p>
              <a:pPr>
                <a:buSzTx/>
                <a:buFontTx/>
                <a:buNone/>
              </a:pPr>
              <a:r>
                <a:rPr lang="en-US" sz="1800">
                  <a:latin typeface="Tahoma" pitchFamily="34" charset="0"/>
                </a:rPr>
                <a:t>Computer Information Systems</a:t>
              </a:r>
            </a:p>
          </p:txBody>
        </p:sp>
        <p:sp>
          <p:nvSpPr>
            <p:cNvPr id="886793" name="Rectangle 9"/>
            <p:cNvSpPr>
              <a:spLocks noChangeArrowheads="1"/>
            </p:cNvSpPr>
            <p:nvPr/>
          </p:nvSpPr>
          <p:spPr bwMode="auto">
            <a:xfrm>
              <a:off x="4752" y="576"/>
              <a:ext cx="912" cy="1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buSzTx/>
                <a:buFontTx/>
                <a:buNone/>
              </a:pPr>
              <a:r>
                <a:rPr lang="en-US" sz="1800" u="sng">
                  <a:latin typeface="Tahoma" pitchFamily="34" charset="0"/>
                </a:rPr>
                <a:t>Strategy 3</a:t>
              </a:r>
            </a:p>
          </p:txBody>
        </p:sp>
        <p:sp>
          <p:nvSpPr>
            <p:cNvPr id="886794" name="Rectangle 10"/>
            <p:cNvSpPr>
              <a:spLocks noChangeArrowheads="1"/>
            </p:cNvSpPr>
            <p:nvPr/>
          </p:nvSpPr>
          <p:spPr bwMode="auto">
            <a:xfrm>
              <a:off x="3888" y="576"/>
              <a:ext cx="864" cy="1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buSzTx/>
                <a:buFontTx/>
                <a:buNone/>
              </a:pPr>
              <a:r>
                <a:rPr lang="en-US" sz="1800" u="sng">
                  <a:latin typeface="Tahoma" pitchFamily="34" charset="0"/>
                </a:rPr>
                <a:t>Strategy 2</a:t>
              </a:r>
            </a:p>
          </p:txBody>
        </p:sp>
        <p:sp>
          <p:nvSpPr>
            <p:cNvPr id="886795" name="Rectangle 11"/>
            <p:cNvSpPr>
              <a:spLocks noChangeArrowheads="1"/>
            </p:cNvSpPr>
            <p:nvPr/>
          </p:nvSpPr>
          <p:spPr bwMode="auto">
            <a:xfrm>
              <a:off x="3072" y="576"/>
              <a:ext cx="816" cy="1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buSzTx/>
                <a:buFontTx/>
                <a:buNone/>
              </a:pPr>
              <a:r>
                <a:rPr lang="en-US" sz="1800" u="sng">
                  <a:latin typeface="Tahoma" pitchFamily="34" charset="0"/>
                </a:rPr>
                <a:t>Strategy 1</a:t>
              </a:r>
            </a:p>
          </p:txBody>
        </p:sp>
        <p:sp>
          <p:nvSpPr>
            <p:cNvPr id="886796" name="Rectangle 12"/>
            <p:cNvSpPr>
              <a:spLocks noChangeArrowheads="1"/>
            </p:cNvSpPr>
            <p:nvPr/>
          </p:nvSpPr>
          <p:spPr bwMode="auto">
            <a:xfrm>
              <a:off x="2160" y="576"/>
              <a:ext cx="912" cy="1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 algn="ctr">
                <a:buSzTx/>
                <a:buFontTx/>
                <a:buNone/>
              </a:pPr>
              <a:r>
                <a:rPr lang="en-US" sz="1800" u="sng">
                  <a:latin typeface="Tahoma" pitchFamily="34" charset="0"/>
                </a:rPr>
                <a:t>Weight</a:t>
              </a:r>
            </a:p>
          </p:txBody>
        </p:sp>
        <p:sp>
          <p:nvSpPr>
            <p:cNvPr id="886797" name="Rectangle 13"/>
            <p:cNvSpPr>
              <a:spLocks noChangeArrowheads="1"/>
            </p:cNvSpPr>
            <p:nvPr/>
          </p:nvSpPr>
          <p:spPr bwMode="auto">
            <a:xfrm>
              <a:off x="144" y="576"/>
              <a:ext cx="2016" cy="1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pPr>
                <a:buSzTx/>
                <a:buFontTx/>
                <a:buNone/>
              </a:pPr>
              <a:r>
                <a:rPr lang="en-US" sz="1800" b="1" u="sng">
                  <a:latin typeface="Tahoma" pitchFamily="34" charset="0"/>
                </a:rPr>
                <a:t>Key External Factors</a:t>
              </a:r>
            </a:p>
            <a:p>
              <a:pPr>
                <a:buSzTx/>
                <a:buFontTx/>
                <a:buNone/>
              </a:pPr>
              <a:r>
                <a:rPr lang="en-US" sz="1800">
                  <a:latin typeface="Tahoma" pitchFamily="34" charset="0"/>
                </a:rPr>
                <a:t>Economy</a:t>
              </a:r>
            </a:p>
            <a:p>
              <a:pPr>
                <a:buSzTx/>
                <a:buFontTx/>
                <a:buNone/>
              </a:pPr>
              <a:r>
                <a:rPr lang="en-US" sz="1800">
                  <a:latin typeface="Tahoma" pitchFamily="34" charset="0"/>
                </a:rPr>
                <a:t>Political/Legal/Governmental</a:t>
              </a:r>
            </a:p>
            <a:p>
              <a:pPr>
                <a:buSzTx/>
                <a:buFontTx/>
                <a:buNone/>
              </a:pPr>
              <a:r>
                <a:rPr lang="en-US" sz="1800">
                  <a:latin typeface="Tahoma" pitchFamily="34" charset="0"/>
                </a:rPr>
                <a:t>Social/Cultural/Demographic/Environmental</a:t>
              </a:r>
            </a:p>
            <a:p>
              <a:pPr>
                <a:buSzTx/>
                <a:buFontTx/>
                <a:buNone/>
              </a:pPr>
              <a:r>
                <a:rPr lang="en-US" sz="1800">
                  <a:latin typeface="Tahoma" pitchFamily="34" charset="0"/>
                </a:rPr>
                <a:t>Technological</a:t>
              </a:r>
            </a:p>
            <a:p>
              <a:pPr>
                <a:buSzTx/>
                <a:buFontTx/>
                <a:buNone/>
              </a:pPr>
              <a:r>
                <a:rPr lang="en-US" sz="1800">
                  <a:latin typeface="Tahoma" pitchFamily="34" charset="0"/>
                </a:rPr>
                <a:t>Competitive</a:t>
              </a:r>
            </a:p>
          </p:txBody>
        </p:sp>
        <p:sp>
          <p:nvSpPr>
            <p:cNvPr id="886798" name="Line 14"/>
            <p:cNvSpPr>
              <a:spLocks noChangeShapeType="1"/>
            </p:cNvSpPr>
            <p:nvPr/>
          </p:nvSpPr>
          <p:spPr bwMode="auto">
            <a:xfrm>
              <a:off x="145" y="576"/>
              <a:ext cx="5519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6799" name="Line 15"/>
            <p:cNvSpPr>
              <a:spLocks noChangeShapeType="1"/>
            </p:cNvSpPr>
            <p:nvPr/>
          </p:nvSpPr>
          <p:spPr bwMode="auto">
            <a:xfrm>
              <a:off x="145" y="3936"/>
              <a:ext cx="5519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6800" name="Line 16"/>
            <p:cNvSpPr>
              <a:spLocks noChangeShapeType="1"/>
            </p:cNvSpPr>
            <p:nvPr/>
          </p:nvSpPr>
          <p:spPr bwMode="auto">
            <a:xfrm>
              <a:off x="144" y="577"/>
              <a:ext cx="0" cy="3359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6801" name="Line 17"/>
            <p:cNvSpPr>
              <a:spLocks noChangeShapeType="1"/>
            </p:cNvSpPr>
            <p:nvPr/>
          </p:nvSpPr>
          <p:spPr bwMode="auto">
            <a:xfrm>
              <a:off x="5664" y="577"/>
              <a:ext cx="0" cy="3359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DDDDDD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6802" name="Rectangle 18"/>
          <p:cNvSpPr>
            <a:spLocks noChangeArrowheads="1"/>
          </p:cNvSpPr>
          <p:nvPr/>
        </p:nvSpPr>
        <p:spPr bwMode="auto">
          <a:xfrm>
            <a:off x="3962400" y="228600"/>
            <a:ext cx="5181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DDDD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sz="2400" b="1">
                <a:latin typeface="Times New Roman" pitchFamily="18" charset="0"/>
              </a:rPr>
              <a:t>Strategic Alternatives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B9D5C63F-AC0F-4710-9BC3-A7D610E49DF7}" type="slidenum">
              <a:rPr lang="en-US"/>
              <a:pPr/>
              <a:t>61</a:t>
            </a:fld>
            <a:endParaRPr lang="en-US"/>
          </a:p>
        </p:txBody>
      </p:sp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QSPM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4418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buFontTx/>
              <a:buNone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buFontTx/>
              <a:buNone/>
            </a:pPr>
            <a:r>
              <a:rPr lang="en-US" b="1">
                <a:solidFill>
                  <a:schemeClr val="bg1"/>
                </a:solidFill>
              </a:rPr>
              <a:t>Limitations:</a:t>
            </a:r>
          </a:p>
          <a:p>
            <a:pPr marL="609600" indent="-609600">
              <a:buFontTx/>
              <a:buNone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Requires intuitive judgments and educated assumptions</a:t>
            </a:r>
          </a:p>
          <a:p>
            <a:pPr marL="609600" indent="-609600">
              <a:buSzPct val="80000"/>
            </a:pPr>
            <a:endParaRPr lang="en-US">
              <a:solidFill>
                <a:schemeClr val="bg1"/>
              </a:solidFill>
            </a:endParaRP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Only as good as the prerequisite inputs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2ED3D6F4-2059-4797-85D2-A72A88BC7607}" type="slidenum">
              <a:rPr lang="en-US"/>
              <a:pPr/>
              <a:t>62</a:t>
            </a:fld>
            <a:endParaRPr lang="en-US"/>
          </a:p>
        </p:txBody>
      </p:sp>
      <p:sp>
        <p:nvSpPr>
          <p:cNvPr id="98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QSPM</a:t>
            </a:r>
          </a:p>
        </p:txBody>
      </p:sp>
      <p:sp>
        <p:nvSpPr>
          <p:cNvPr id="98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73188"/>
            <a:ext cx="7997825" cy="4418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chemeClr val="bg1"/>
                </a:solidFill>
              </a:rPr>
              <a:t>Positives: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Sets of strategies examined simultaneously or sequentially</a:t>
            </a:r>
          </a:p>
          <a:p>
            <a:pPr marL="609600" indent="-609600">
              <a:lnSpc>
                <a:spcPct val="90000"/>
              </a:lnSpc>
              <a:buSzPct val="80000"/>
            </a:pPr>
            <a:endParaRPr lang="en-US" sz="280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Requires the integration of pertinent external and internal factors in the decision-making process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EEF2D13D-6908-420B-B346-15B76440F44A}" type="slidenum">
              <a:rPr lang="en-US"/>
              <a:pPr/>
              <a:t>63</a:t>
            </a:fld>
            <a:endParaRPr lang="en-US"/>
          </a:p>
        </p:txBody>
      </p:sp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847012" cy="12938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Cultural Aspects of Strategy Choice</a:t>
            </a: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828800"/>
            <a:ext cx="7997825" cy="396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buFontTx/>
              <a:buNone/>
            </a:pPr>
            <a:endParaRPr lang="en-US" sz="3600" b="1">
              <a:solidFill>
                <a:schemeClr val="bg1"/>
              </a:solidFill>
            </a:endParaRP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bg1"/>
                </a:solidFill>
              </a:rPr>
              <a:t>Culture:</a:t>
            </a:r>
          </a:p>
          <a:p>
            <a:pPr marL="609600" indent="-609600"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609600" indent="-609600"/>
            <a:r>
              <a:rPr lang="en-US">
                <a:solidFill>
                  <a:schemeClr val="bg1"/>
                </a:solidFill>
              </a:rPr>
              <a:t>The set of shared values, beliefs, attitudes, customs, norms, personalities, heroes, and heroines that describe a firm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0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0211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8741FBDE-5D17-4D3E-8D31-F47928B8A9AB}" type="slidenum">
              <a:rPr lang="en-US"/>
              <a:pPr/>
              <a:t>64</a:t>
            </a:fld>
            <a:endParaRPr lang="en-US"/>
          </a:p>
        </p:txBody>
      </p:sp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847012" cy="12938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Cultural Aspects of Strategy Choice</a:t>
            </a:r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828800"/>
            <a:ext cx="7997825" cy="396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buFontTx/>
              <a:buNone/>
            </a:pPr>
            <a:endParaRPr lang="en-US" sz="3600" b="1">
              <a:solidFill>
                <a:schemeClr val="bg1"/>
              </a:solidFill>
            </a:endParaRP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bg1"/>
                </a:solidFill>
              </a:rPr>
              <a:t>Culture:</a:t>
            </a:r>
          </a:p>
          <a:p>
            <a:pPr marL="609600" indent="-609600"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609600" indent="-609600"/>
            <a:r>
              <a:rPr lang="en-US">
                <a:solidFill>
                  <a:schemeClr val="bg1"/>
                </a:solidFill>
              </a:rPr>
              <a:t>Successful strategies depend on degree of support from a firm’s culture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259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3EFB4989-CF1B-4CA3-BD84-96F067FD47FC}" type="slidenum">
              <a:rPr lang="en-US"/>
              <a:pPr/>
              <a:t>65</a:t>
            </a:fld>
            <a:endParaRPr lang="en-US"/>
          </a:p>
        </p:txBody>
      </p:sp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847012" cy="12938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Politics of Strategy Choice</a:t>
            </a:r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828800"/>
            <a:ext cx="7997825" cy="396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buFontTx/>
              <a:buNone/>
            </a:pPr>
            <a:endParaRPr lang="en-US" sz="3600" b="1">
              <a:solidFill>
                <a:schemeClr val="bg1"/>
              </a:solidFill>
            </a:endParaRP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bg1"/>
                </a:solidFill>
              </a:rPr>
              <a:t>Politics in organizations:</a:t>
            </a:r>
          </a:p>
          <a:p>
            <a:pPr marL="609600" indent="-609600"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609600" indent="-609600"/>
            <a:r>
              <a:rPr lang="en-US">
                <a:solidFill>
                  <a:schemeClr val="bg1"/>
                </a:solidFill>
              </a:rPr>
              <a:t>Management hierarchy</a:t>
            </a:r>
          </a:p>
          <a:p>
            <a:pPr marL="609600" indent="-609600"/>
            <a:r>
              <a:rPr lang="en-US">
                <a:solidFill>
                  <a:schemeClr val="bg1"/>
                </a:solidFill>
              </a:rPr>
              <a:t>Career aspirations</a:t>
            </a:r>
          </a:p>
          <a:p>
            <a:pPr marL="609600" indent="-609600"/>
            <a:r>
              <a:rPr lang="en-US">
                <a:solidFill>
                  <a:schemeClr val="bg1"/>
                </a:solidFill>
              </a:rPr>
              <a:t>Allocation of scarce resources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B223058F-C105-46EF-B028-34BBA4AA0DCE}" type="slidenum">
              <a:rPr lang="en-US"/>
              <a:pPr/>
              <a:t>66</a:t>
            </a:fld>
            <a:endParaRPr lang="en-US"/>
          </a:p>
        </p:txBody>
      </p:sp>
      <p:sp>
        <p:nvSpPr>
          <p:cNvPr id="99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847012" cy="12938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Politics of Strategy Choice</a:t>
            </a:r>
          </a:p>
        </p:txBody>
      </p:sp>
      <p:sp>
        <p:nvSpPr>
          <p:cNvPr id="99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828800"/>
            <a:ext cx="7997825" cy="396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bg1"/>
                </a:solidFill>
              </a:rPr>
              <a:t>Political tactics for strategists: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Equifinality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Satisfying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Generalization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Focus on Higher-Order Issues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Provide Political Access on Important Issues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9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9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9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96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6355" grpId="0" build="p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C41010B8-C302-44A9-A9C8-A17121643403}" type="slidenum">
              <a:rPr lang="en-US"/>
              <a:pPr/>
              <a:t>67</a:t>
            </a:fld>
            <a:endParaRPr lang="en-US"/>
          </a:p>
        </p:txBody>
      </p:sp>
      <p:sp>
        <p:nvSpPr>
          <p:cNvPr id="99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53988"/>
            <a:ext cx="7847012" cy="1293812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Role of A Board of Directors</a:t>
            </a:r>
          </a:p>
        </p:txBody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828800"/>
            <a:ext cx="7997825" cy="396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buFontTx/>
              <a:buNone/>
            </a:pPr>
            <a:endParaRPr lang="en-US" sz="3600" b="1">
              <a:solidFill>
                <a:schemeClr val="bg1"/>
              </a:solidFill>
            </a:endParaRP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bg1"/>
                </a:solidFill>
              </a:rPr>
              <a:t>Duties and Responsibilities:</a:t>
            </a:r>
          </a:p>
          <a:p>
            <a:pPr marL="609600" indent="-609600"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 marL="1257300" lvl="1" indent="-53340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Control and oversight over management</a:t>
            </a:r>
          </a:p>
          <a:p>
            <a:pPr marL="1257300" lvl="1" indent="-53340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Adherence to legal prescriptions</a:t>
            </a:r>
          </a:p>
          <a:p>
            <a:pPr marL="1257300" lvl="1" indent="-53340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Consideration of stakeholder interests</a:t>
            </a:r>
          </a:p>
          <a:p>
            <a:pPr marL="1257300" lvl="1" indent="-533400">
              <a:buFontTx/>
              <a:buAutoNum type="arabicPeriod"/>
            </a:pPr>
            <a:r>
              <a:rPr lang="en-US">
                <a:solidFill>
                  <a:schemeClr val="bg1"/>
                </a:solidFill>
              </a:rPr>
              <a:t>Advancement of stockholders’ rights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9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9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9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9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3" grpId="0" build="p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800BAD75-22B4-49F9-80A0-D94F81B7C6D8}" type="slidenum">
              <a:rPr lang="en-US"/>
              <a:pPr/>
              <a:t>68</a:t>
            </a:fld>
            <a:endParaRPr lang="en-US"/>
          </a:p>
        </p:txBody>
      </p:sp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Key Terms</a:t>
            </a:r>
          </a:p>
        </p:txBody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4025" cy="4341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Aggressive quadrant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Attractiveness Scores (AS)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Board of Directors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Boston Consulting Group (BCG) Matrix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Business portfolio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Cash cows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Champions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Competitive Advantage (CA)</a:t>
            </a:r>
          </a:p>
          <a:p>
            <a:pPr marL="609600" indent="-609600">
              <a:lnSpc>
                <a:spcPct val="90000"/>
              </a:lnSpc>
              <a:buSzPct val="80000"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0451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139A4AE4-D0DE-442A-8EF4-74C2E78BAE76}" type="slidenum">
              <a:rPr lang="en-US"/>
              <a:pPr/>
              <a:t>69</a:t>
            </a:fld>
            <a:endParaRPr lang="en-US"/>
          </a:p>
        </p:txBody>
      </p:sp>
      <p:sp>
        <p:nvSpPr>
          <p:cNvPr id="100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Key Terms</a:t>
            </a:r>
          </a:p>
        </p:txBody>
      </p:sp>
      <p:sp>
        <p:nvSpPr>
          <p:cNvPr id="100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4025" cy="4341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Competitive quadrant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Conservative quadrant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Culture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Decision stage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Defensive quadrant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Directional vector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Dogs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Environmental Stability (ES)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Financial Strength (FS)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2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24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DF2A17A7-1579-4B19-9E7D-D2C6F5EF6B2F}" type="slidenum">
              <a:rPr lang="en-US"/>
              <a:pPr/>
              <a:t>7</a:t>
            </a:fld>
            <a:endParaRPr lang="en-US"/>
          </a:p>
        </p:txBody>
      </p:sp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611188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Strategy Analysis &amp;  Choice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7997825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Nature of Strategy Analysis and Choice –</a:t>
            </a:r>
          </a:p>
          <a:p>
            <a:pPr>
              <a:buFontTx/>
              <a:buNone/>
            </a:pPr>
            <a:endParaRPr 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Establishing long-term objectives</a:t>
            </a:r>
          </a:p>
          <a:p>
            <a:pPr lvl="1"/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Generating alternative strategies</a:t>
            </a:r>
          </a:p>
          <a:p>
            <a:pPr lvl="1"/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Selecting strategies to pursue</a:t>
            </a:r>
          </a:p>
          <a:p>
            <a:pPr lvl="1"/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Best alternative to achieve mission and objectives</a:t>
            </a:r>
          </a:p>
          <a:p>
            <a:pPr>
              <a:buFontTx/>
              <a:buNone/>
            </a:pPr>
            <a:endParaRPr 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en-US" sz="280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BC431B01-F448-4595-A139-C6B04C423618}" type="slidenum">
              <a:rPr lang="en-US"/>
              <a:pPr/>
              <a:t>70</a:t>
            </a:fld>
            <a:endParaRPr lang="en-US"/>
          </a:p>
        </p:txBody>
      </p:sp>
      <p:sp>
        <p:nvSpPr>
          <p:cNvPr id="100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Key Terms</a:t>
            </a:r>
          </a:p>
        </p:txBody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4025" cy="4341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Grand Strategy Matrix</a:t>
            </a:r>
          </a:p>
          <a:p>
            <a:pPr marL="609600" indent="-609600">
              <a:lnSpc>
                <a:spcPct val="8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Halo error</a:t>
            </a:r>
          </a:p>
          <a:p>
            <a:pPr marL="609600" indent="-609600">
              <a:lnSpc>
                <a:spcPct val="8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Industry Strength (IS)</a:t>
            </a:r>
          </a:p>
          <a:p>
            <a:pPr marL="609600" indent="-609600">
              <a:lnSpc>
                <a:spcPct val="8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Input stage</a:t>
            </a:r>
          </a:p>
          <a:p>
            <a:pPr marL="609600" indent="-609600">
              <a:lnSpc>
                <a:spcPct val="8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Internal-External (IE) Matrix</a:t>
            </a:r>
          </a:p>
          <a:p>
            <a:pPr marL="609600" indent="-609600">
              <a:lnSpc>
                <a:spcPct val="8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Long-term objectives</a:t>
            </a:r>
          </a:p>
          <a:p>
            <a:pPr marL="609600" indent="-609600">
              <a:lnSpc>
                <a:spcPct val="8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Matching</a:t>
            </a:r>
          </a:p>
          <a:p>
            <a:pPr marL="609600" indent="-609600">
              <a:lnSpc>
                <a:spcPct val="8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Matching stage</a:t>
            </a:r>
          </a:p>
          <a:p>
            <a:pPr marL="609600" indent="-609600">
              <a:lnSpc>
                <a:spcPct val="80000"/>
              </a:lnSpc>
              <a:buSzPct val="80000"/>
            </a:pPr>
            <a:r>
              <a:rPr lang="en-US" sz="2800">
                <a:solidFill>
                  <a:schemeClr val="bg1"/>
                </a:solidFill>
              </a:rPr>
              <a:t>Quantitative Strategic Planning Matrix (QSPM)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547" grpId="0" build="p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A796D3CE-C6C5-4E31-B31D-867A77189529}" type="slidenum">
              <a:rPr lang="en-US"/>
              <a:pPr/>
              <a:t>71</a:t>
            </a:fld>
            <a:endParaRPr lang="en-US"/>
          </a:p>
        </p:txBody>
      </p:sp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Key Terms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4025" cy="4341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Question marks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Relative market share position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SO strategies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ST strategies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Stars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Strategic Position and Action Evaluation (SPACE) Matrix</a:t>
            </a:r>
          </a:p>
          <a:p>
            <a:pPr marL="609600" indent="-609600">
              <a:lnSpc>
                <a:spcPct val="90000"/>
              </a:lnSpc>
              <a:buSzPct val="80000"/>
            </a:pPr>
            <a:r>
              <a:rPr lang="en-US">
                <a:solidFill>
                  <a:schemeClr val="bg1"/>
                </a:solidFill>
              </a:rPr>
              <a:t>Strategy-formulation framework</a:t>
            </a:r>
          </a:p>
          <a:p>
            <a:pPr marL="609600" indent="-609600">
              <a:lnSpc>
                <a:spcPct val="90000"/>
              </a:lnSpc>
              <a:buSzPct val="80000"/>
            </a:pP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6595" grpId="0" build="p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02B5D24B-A39B-4420-AA73-57C30D63AD1D}" type="slidenum">
              <a:rPr lang="en-US"/>
              <a:pPr/>
              <a:t>72</a:t>
            </a:fld>
            <a:endParaRPr lang="en-US"/>
          </a:p>
        </p:txBody>
      </p:sp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230188"/>
            <a:ext cx="7769225" cy="9112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Key Terms</a:t>
            </a:r>
          </a:p>
        </p:txBody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4025" cy="4341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Sum total attractiveness scores</a:t>
            </a: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Threats-Opportunities-Weaknesses-Strengths (TOWS) Matrix</a:t>
            </a: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Total Attractiveness Scores (TAS)</a:t>
            </a: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WO strategies</a:t>
            </a:r>
          </a:p>
          <a:p>
            <a:pPr marL="609600" indent="-609600">
              <a:buSzPct val="80000"/>
            </a:pPr>
            <a:r>
              <a:rPr lang="en-US">
                <a:solidFill>
                  <a:schemeClr val="bg1"/>
                </a:solidFill>
              </a:rPr>
              <a:t>WT strategies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86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A5C43C7E-BB94-4F31-AACA-CB39CEF62803}" type="slidenum">
              <a:rPr lang="en-US"/>
              <a:pPr/>
              <a:t>8</a:t>
            </a:fld>
            <a:endParaRPr lang="en-US"/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Strategy Analysis &amp;  Choice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9978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Alternative strategies derive from –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Vision</a:t>
            </a:r>
          </a:p>
          <a:p>
            <a:pPr lvl="1"/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Mission</a:t>
            </a:r>
          </a:p>
          <a:p>
            <a:pPr lvl="1"/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Objectives</a:t>
            </a:r>
          </a:p>
          <a:p>
            <a:pPr lvl="1"/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External audit</a:t>
            </a:r>
          </a:p>
          <a:p>
            <a:pPr lvl="1"/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Internal audit</a:t>
            </a:r>
          </a:p>
          <a:p>
            <a:pPr lvl="1"/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Past successful strategies</a:t>
            </a:r>
            <a:endParaRPr 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8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8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8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8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8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8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15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Fred R. David</a:t>
            </a:r>
          </a:p>
          <a:p>
            <a:r>
              <a:rPr lang="en-US"/>
              <a:t>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Ch 6-</a:t>
            </a:r>
            <a:fld id="{3F6CE584-D2C5-40FF-BFBE-FD4776A7F43E}" type="slidenum">
              <a:rPr lang="en-US"/>
              <a:pPr/>
              <a:t>9</a:t>
            </a:fld>
            <a:endParaRPr lang="en-US"/>
          </a:p>
        </p:txBody>
      </p:sp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69225" cy="1139825"/>
          </a:xfrm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Strategy Analysis &amp;  Choice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997825" cy="160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DBCBC7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8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Participation in generating alternative strategies should be broad –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0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DBCBC7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1371600" marR="0" indent="-2667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 typeface="Wingdings" pitchFamily="2" charset="2"/>
          <a:buChar char="Ø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DBCBC7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1371600" marR="0" indent="-2667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80000"/>
          <a:buFont typeface="Wingdings" pitchFamily="2" charset="2"/>
          <a:buChar char="Ø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7190</TotalTime>
  <Words>2701</Words>
  <Application>Microsoft Office PowerPoint</Application>
  <PresentationFormat>On-screen Show (4:3)</PresentationFormat>
  <Paragraphs>932</Paragraphs>
  <Slides>72</Slides>
  <Notes>71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7" baseType="lpstr">
      <vt:lpstr>Arial</vt:lpstr>
      <vt:lpstr>Times New Roman</vt:lpstr>
      <vt:lpstr>Tahoma</vt:lpstr>
      <vt:lpstr>Wingdings</vt:lpstr>
      <vt:lpstr>Default Design</vt:lpstr>
      <vt:lpstr>Chapter 6 Strategy Analysis And Choice</vt:lpstr>
      <vt:lpstr>Chapter Outline</vt:lpstr>
      <vt:lpstr>Chapter Outline</vt:lpstr>
      <vt:lpstr>Chapter Outline</vt:lpstr>
      <vt:lpstr>Strategy Analysis &amp;  Choice</vt:lpstr>
      <vt:lpstr>Strategy Analysis &amp;  Choice</vt:lpstr>
      <vt:lpstr>Strategy Analysis &amp;  Choice</vt:lpstr>
      <vt:lpstr>Strategy Analysis &amp;  Choice</vt:lpstr>
      <vt:lpstr>Strategy Analysis &amp;  Choice</vt:lpstr>
      <vt:lpstr>PowerPoint Presentation</vt:lpstr>
      <vt:lpstr>Formulation Framework</vt:lpstr>
      <vt:lpstr>Input Stage</vt:lpstr>
      <vt:lpstr>Formulation Framework</vt:lpstr>
      <vt:lpstr>Matching Stage</vt:lpstr>
      <vt:lpstr>Matching Key Factors to Formulate Alternative Strategies</vt:lpstr>
      <vt:lpstr>Formulation Framework</vt:lpstr>
      <vt:lpstr>Matching Stage</vt:lpstr>
      <vt:lpstr>TOWS Matrix</vt:lpstr>
      <vt:lpstr>SO Strategies</vt:lpstr>
      <vt:lpstr>WO Strategies</vt:lpstr>
      <vt:lpstr>ST Strategies</vt:lpstr>
      <vt:lpstr>WT Strategies</vt:lpstr>
      <vt:lpstr>TOWS Matrix</vt:lpstr>
      <vt:lpstr>TOWS Matrix</vt:lpstr>
      <vt:lpstr>TOWS Matrix</vt:lpstr>
      <vt:lpstr>Formulation Framework</vt:lpstr>
      <vt:lpstr>SPACE Matrix</vt:lpstr>
      <vt:lpstr>SPACE Matrix</vt:lpstr>
      <vt:lpstr>SPACE Matrix</vt:lpstr>
      <vt:lpstr>SPACE Matrix</vt:lpstr>
      <vt:lpstr>SPACE Matrix</vt:lpstr>
      <vt:lpstr>SPACE Matrix</vt:lpstr>
      <vt:lpstr>SPACE Factors</vt:lpstr>
      <vt:lpstr>SPACE Factors</vt:lpstr>
      <vt:lpstr>SPACE Matrix</vt:lpstr>
      <vt:lpstr>Formulation Framework</vt:lpstr>
      <vt:lpstr>BCG Matrix</vt:lpstr>
      <vt:lpstr>BCG Matrix</vt:lpstr>
      <vt:lpstr>BCG Matrix</vt:lpstr>
      <vt:lpstr>BCG Matrix</vt:lpstr>
      <vt:lpstr>BCG Matrix</vt:lpstr>
      <vt:lpstr>BCG Matrix</vt:lpstr>
      <vt:lpstr>BCG Matrix</vt:lpstr>
      <vt:lpstr>BCG Matrix</vt:lpstr>
      <vt:lpstr>BCG Matrix</vt:lpstr>
      <vt:lpstr>IE Matrix</vt:lpstr>
      <vt:lpstr>Formulation Framework</vt:lpstr>
      <vt:lpstr>Grand Strategy Matrix</vt:lpstr>
      <vt:lpstr>PowerPoint Presentation</vt:lpstr>
      <vt:lpstr>Grand Strategy Matrix</vt:lpstr>
      <vt:lpstr>Grand Strategy Matrix</vt:lpstr>
      <vt:lpstr>Grand Strategy Matrix</vt:lpstr>
      <vt:lpstr>Grand Strategy Matrix</vt:lpstr>
      <vt:lpstr>Formulation Framework</vt:lpstr>
      <vt:lpstr>QSPM</vt:lpstr>
      <vt:lpstr>QSPM</vt:lpstr>
      <vt:lpstr>QSPM</vt:lpstr>
      <vt:lpstr>QSPM</vt:lpstr>
      <vt:lpstr>QSPM</vt:lpstr>
      <vt:lpstr>QSPM</vt:lpstr>
      <vt:lpstr>QSPM</vt:lpstr>
      <vt:lpstr>QSPM</vt:lpstr>
      <vt:lpstr>Cultural Aspects of Strategy Choice</vt:lpstr>
      <vt:lpstr>Cultural Aspects of Strategy Choice</vt:lpstr>
      <vt:lpstr>Politics of Strategy Choice</vt:lpstr>
      <vt:lpstr>Politics of Strategy Choice</vt:lpstr>
      <vt:lpstr>Role of A Board of Directors</vt:lpstr>
      <vt:lpstr>Key Terms</vt:lpstr>
      <vt:lpstr>Key Terms</vt:lpstr>
      <vt:lpstr>Key Terms</vt:lpstr>
      <vt:lpstr>Key Terms</vt:lpstr>
      <vt:lpstr>Key Terms</vt:lpstr>
    </vt:vector>
  </TitlesOfParts>
  <Company>chelte &amp;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 Concepts &amp; Cases Eighth Edition Fred R. David</dc:title>
  <dc:creator>anthony chelte</dc:creator>
  <cp:lastModifiedBy>ismail - [2010]</cp:lastModifiedBy>
  <cp:revision>244</cp:revision>
  <dcterms:created xsi:type="dcterms:W3CDTF">2000-03-19T12:55:30Z</dcterms:created>
  <dcterms:modified xsi:type="dcterms:W3CDTF">2017-12-31T10:02:35Z</dcterms:modified>
</cp:coreProperties>
</file>